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91" r:id="rId3"/>
    <p:sldId id="292" r:id="rId4"/>
    <p:sldId id="293" r:id="rId5"/>
    <p:sldId id="290" r:id="rId6"/>
    <p:sldId id="294" r:id="rId7"/>
    <p:sldId id="278" r:id="rId8"/>
    <p:sldId id="277" r:id="rId9"/>
    <p:sldId id="279" r:id="rId10"/>
    <p:sldId id="272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004C"/>
    <a:srgbClr val="3347F2"/>
    <a:srgbClr val="FFCCCC"/>
    <a:srgbClr val="000000"/>
    <a:srgbClr val="808080"/>
    <a:srgbClr val="FF9FA2"/>
    <a:srgbClr val="D081C1"/>
    <a:srgbClr val="FF8071"/>
    <a:srgbClr val="FFB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6404" autoAdjust="0"/>
  </p:normalViewPr>
  <p:slideViewPr>
    <p:cSldViewPr snapToGrid="0" showGuides="1">
      <p:cViewPr varScale="1">
        <p:scale>
          <a:sx n="111" d="100"/>
          <a:sy n="111" d="100"/>
        </p:scale>
        <p:origin x="7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785965136062854E-2"/>
          <c:y val="4.8966017864009066E-2"/>
          <c:w val="0.93057041714875188"/>
          <c:h val="0.1274742823253706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местные жители</c:v>
                </c:pt>
              </c:strCache>
            </c:strRef>
          </c:tx>
          <c:spPr>
            <a:solidFill>
              <a:srgbClr val="FF004C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3-46E6-97E1-8ED5D58DEB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релоканты из других районов Калининградской области</c:v>
                </c:pt>
              </c:strCache>
            </c:strRef>
          </c:tx>
          <c:spPr>
            <a:solidFill>
              <a:srgbClr val="3347F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A3-46E6-97E1-8ED5D58DEB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релоканты из других регионов России</c:v>
                </c:pt>
              </c:strCache>
            </c:strRef>
          </c:tx>
          <c:spPr>
            <a:solidFill>
              <a:srgbClr val="243057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A3-46E6-97E1-8ED5D58DE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319680"/>
        <c:axId val="31792448"/>
      </c:barChart>
      <c:catAx>
        <c:axId val="45319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792448"/>
        <c:crosses val="autoZero"/>
        <c:auto val="1"/>
        <c:lblAlgn val="ctr"/>
        <c:lblOffset val="100"/>
        <c:noMultiLvlLbl val="0"/>
      </c:catAx>
      <c:valAx>
        <c:axId val="3179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1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25670215797481882"/>
          <c:w val="1"/>
          <c:h val="8.6039287080016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540796550819818E-2"/>
          <c:y val="8.8042252804919785E-2"/>
          <c:w val="0.42095551138335852"/>
          <c:h val="0.853777006687723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243057"/>
              </a:solidFill>
            </c:spPr>
            <c:extLst>
              <c:ext xmlns:c16="http://schemas.microsoft.com/office/drawing/2014/chart" uri="{C3380CC4-5D6E-409C-BE32-E72D297353CC}">
                <c16:uniqueId val="{00000001-FBAE-40D9-8DA1-F9AADA9BFAAF}"/>
              </c:ext>
            </c:extLst>
          </c:dPt>
          <c:dPt>
            <c:idx val="1"/>
            <c:bubble3D val="0"/>
            <c:spPr>
              <a:solidFill>
                <a:srgbClr val="FFC09C"/>
              </a:solidFill>
            </c:spPr>
            <c:extLst>
              <c:ext xmlns:c16="http://schemas.microsoft.com/office/drawing/2014/chart" uri="{C3380CC4-5D6E-409C-BE32-E72D297353CC}">
                <c16:uniqueId val="{00000003-FBAE-40D9-8DA1-F9AADA9BFAAF}"/>
              </c:ext>
            </c:extLst>
          </c:dPt>
          <c:dPt>
            <c:idx val="3"/>
            <c:bubble3D val="0"/>
            <c:spPr>
              <a:solidFill>
                <a:srgbClr val="8B91A9"/>
              </a:solidFill>
            </c:spPr>
            <c:extLst>
              <c:ext xmlns:c16="http://schemas.microsoft.com/office/drawing/2014/chart" uri="{C3380CC4-5D6E-409C-BE32-E72D297353CC}">
                <c16:uniqueId val="{00000007-FBAE-40D9-8DA1-F9AADA9BFAAF}"/>
              </c:ext>
            </c:extLst>
          </c:dPt>
          <c:dPt>
            <c:idx val="4"/>
            <c:bubble3D val="0"/>
            <c:spPr>
              <a:solidFill>
                <a:srgbClr val="B9D6D9"/>
              </a:solidFill>
            </c:spPr>
            <c:extLst>
              <c:ext xmlns:c16="http://schemas.microsoft.com/office/drawing/2014/chart" uri="{C3380CC4-5D6E-409C-BE32-E72D297353CC}">
                <c16:uniqueId val="{00000009-FBAE-40D9-8DA1-F9AADA9BFAAF}"/>
              </c:ext>
            </c:extLst>
          </c:dPt>
          <c:dPt>
            <c:idx val="5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FBAE-40D9-8DA1-F9AADA9BFAAF}"/>
              </c:ext>
            </c:extLst>
          </c:dPt>
          <c:dLbls>
            <c:dLbl>
              <c:idx val="0"/>
              <c:layout>
                <c:manualLayout>
                  <c:x val="-8.8458845534060485E-2"/>
                  <c:y val="0.19470089941595001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20 %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BAE-40D9-8DA1-F9AADA9BFAAF}"/>
                </c:ext>
              </c:extLst>
            </c:dLbl>
            <c:dLbl>
              <c:idx val="1"/>
              <c:layout>
                <c:manualLayout>
                  <c:x val="0.11559194542536642"/>
                  <c:y val="-0.26672426691392626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80%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BAE-40D9-8DA1-F9AADA9BFAAF}"/>
                </c:ext>
              </c:extLst>
            </c:dLbl>
            <c:dLbl>
              <c:idx val="3"/>
              <c:layout>
                <c:manualLayout>
                  <c:x val="0.10489790443045613"/>
                  <c:y val="1.3386631849023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AE-40D9-8DA1-F9AADA9BFAAF}"/>
                </c:ext>
              </c:extLst>
            </c:dLbl>
            <c:dLbl>
              <c:idx val="4"/>
              <c:layout>
                <c:manualLayout>
                  <c:x val="7.7785556102362208E-2"/>
                  <c:y val="0.1095544346976848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AE-40D9-8DA1-F9AADA9BFAA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социальные объекты</c:v>
                </c:pt>
                <c:pt idx="1">
                  <c:v>сфера услуг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BAE-40D9-8DA1-F9AADA9BF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9690184878828425"/>
          <c:y val="0.19986613897999003"/>
          <c:w val="0.4398012731104986"/>
          <c:h val="0.62559228462096306"/>
        </c:manualLayout>
      </c:layout>
      <c:overlay val="0"/>
      <c:txPr>
        <a:bodyPr/>
        <a:lstStyle/>
        <a:p>
          <a:pPr>
            <a:defRPr sz="1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9B778-264D-4FD9-A703-21D35142BD6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39A80-670C-4175-A1CD-F9275CDE9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2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966395" y="3831913"/>
            <a:ext cx="7731155" cy="3135204"/>
          </a:xfrm>
          <a:prstGeom prst="rect">
            <a:avLst/>
          </a:prstGeom>
        </p:spPr>
        <p:txBody>
          <a:bodyPr spcFirstLastPara="1" wrap="square" lIns="94409" tIns="47192" rIns="94409" bIns="47192" anchor="t" anchorCtr="0">
            <a:noAutofit/>
          </a:bodyPr>
          <a:lstStyle/>
          <a:p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6338" y="996950"/>
            <a:ext cx="4772025" cy="2684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897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Текстовы</a:t>
            </a:r>
            <a:r>
              <a:rPr lang="ru-RU" baseline="0" dirty="0"/>
              <a:t>й блок: </a:t>
            </a:r>
            <a:r>
              <a:rPr lang="ru-RU" dirty="0"/>
              <a:t>Шрифт </a:t>
            </a:r>
            <a:r>
              <a:rPr lang="en-US" dirty="0"/>
              <a:t>TT </a:t>
            </a:r>
            <a:r>
              <a:rPr lang="en-US" dirty="0" err="1"/>
              <a:t>Jenevers</a:t>
            </a:r>
            <a:r>
              <a:rPr lang="ru-RU" dirty="0"/>
              <a:t>, кегль 22п</a:t>
            </a:r>
            <a:r>
              <a:rPr lang="ru-RU" baseline="0" dirty="0"/>
              <a:t> в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96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E48-1640-4EAB-8382-7FA98F548CD0}" type="datetime1">
              <a:rPr lang="en-US" smtClean="0"/>
              <a:t>3/3/2023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2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4612-B615-4352-991A-24F8B4C8E11F}" type="datetime1">
              <a:rPr lang="en-US" smtClean="0"/>
              <a:t>3/3/2023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6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99F8-4794-43F5-BB6B-FF3A42435914}" type="datetime1">
              <a:rPr lang="en-US" smtClean="0"/>
              <a:t>3/3/2023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7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5992-18ED-0A45-BD23-1AD395B324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1AFF99A2-07F9-264E-9811-2A436B667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0797" y="6390426"/>
            <a:ext cx="8236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Форсайт-сессия по системным рискам | 27.04.2021</a:t>
            </a:r>
            <a:endParaRPr lang="x-none" dirty="0"/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82089AB6-FA05-EF4D-9B97-63748BC86A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4"/>
            <a:ext cx="12192005" cy="6858003"/>
          </a:xfrm>
          <a:prstGeom prst="rect">
            <a:avLst/>
          </a:prstGeom>
        </p:spPr>
      </p:pic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id="{595CE822-0751-4F42-B3EC-EAAB60D3E51D}"/>
              </a:ext>
            </a:extLst>
          </p:cNvPr>
          <p:cNvSpPr/>
          <p:nvPr userDrawn="1"/>
        </p:nvSpPr>
        <p:spPr>
          <a:xfrm>
            <a:off x="0" y="1838133"/>
            <a:ext cx="12192000" cy="3372225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algn="l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Равнобедренный треугольник 3">
            <a:extLst>
              <a:ext uri="{FF2B5EF4-FFF2-40B4-BE49-F238E27FC236}">
                <a16:creationId xmlns:a16="http://schemas.microsoft.com/office/drawing/2014/main" id="{0A450A4D-CFBA-5046-889D-733E9F37C6E7}"/>
              </a:ext>
            </a:extLst>
          </p:cNvPr>
          <p:cNvSpPr/>
          <p:nvPr userDrawn="1"/>
        </p:nvSpPr>
        <p:spPr>
          <a:xfrm rot="10800000">
            <a:off x="7942333" y="0"/>
            <a:ext cx="4249667" cy="5726547"/>
          </a:xfrm>
          <a:prstGeom prst="triangle">
            <a:avLst>
              <a:gd name="adj" fmla="val 435"/>
            </a:avLst>
          </a:prstGeom>
          <a:solidFill>
            <a:srgbClr val="0409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68110A-0C64-504C-A047-EDB6A682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13" y="1838133"/>
            <a:ext cx="11340000" cy="3372224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EFF7A8E-20D5-0640-9B83-BECFF5DA9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13" y="5411314"/>
            <a:ext cx="10515600" cy="38907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D2EF-2BCA-43E4-986A-8B15695B24C5}" type="datetime1">
              <a:rPr lang="en-US" smtClean="0"/>
              <a:t>3/3/2023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0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9F50-568F-4648-B8D8-61FA204896F0}" type="datetime1">
              <a:rPr lang="en-US" smtClean="0"/>
              <a:t>3/3/2023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22A-8CD9-4690-8E19-47BA7FA72F8B}" type="datetime1">
              <a:rPr lang="en-US" smtClean="0"/>
              <a:t>3/3/2023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2D4B-2E91-47F7-971B-B3B46C17BD76}" type="datetime1">
              <a:rPr lang="en-US" smtClean="0"/>
              <a:t>3/3/2023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5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752C-B5F5-4B7D-88DE-6C28BB66D94A}" type="datetime1">
              <a:rPr lang="en-US" smtClean="0"/>
              <a:t>3/3/2023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3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261A-85D4-448D-95A5-FA3FF1FD327B}" type="datetime1">
              <a:rPr lang="en-US" smtClean="0"/>
              <a:t>3/3/2023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9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FB6A-95CC-4DCC-BB9F-851AE8849362}" type="datetime1">
              <a:rPr lang="en-US" smtClean="0"/>
              <a:t>3/3/2023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1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87DE-3158-4BC0-80C5-EC3A650E3BED}" type="datetime1">
              <a:rPr lang="en-US" smtClean="0"/>
              <a:t>3/3/2023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7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6629-DC57-42FF-90ED-BF586B7E0247}" type="datetime1">
              <a:rPr lang="en-US" smtClean="0"/>
              <a:t>3/3/2023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34143-C1E0-4A0A-BEF4-7051EF26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title"/>
          </p:nvPr>
        </p:nvSpPr>
        <p:spPr>
          <a:xfrm>
            <a:off x="442904" y="1912028"/>
            <a:ext cx="9632121" cy="232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форум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задачи развития комплекса промышленного строительства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стратегии модернизации экономики и роста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 потенциала России»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18036" y="4237264"/>
            <a:ext cx="10255259" cy="6874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2">
            <a:extLst>
              <a:ext uri="{FF2B5EF4-FFF2-40B4-BE49-F238E27FC236}">
                <a16:creationId xmlns:a16="http://schemas.microsoft.com/office/drawing/2014/main" id="{A8D4EC0B-50B6-415D-8095-9F525671ED62}"/>
              </a:ext>
            </a:extLst>
          </p:cNvPr>
          <p:cNvSpPr txBox="1">
            <a:spLocks/>
          </p:cNvSpPr>
          <p:nvPr/>
        </p:nvSpPr>
        <p:spPr>
          <a:xfrm>
            <a:off x="442904" y="4247849"/>
            <a:ext cx="10515600" cy="341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</a:rPr>
              <a:t>аудитор Счетной палаты Российской Федерации </a:t>
            </a:r>
            <a:r>
              <a:rPr lang="ru-RU" sz="2000" b="1" dirty="0">
                <a:solidFill>
                  <a:schemeClr val="bg1"/>
                </a:solidFill>
              </a:rPr>
              <a:t>Трунова Наталья Александровна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E276AE-3809-46D7-BDCB-BAE7114B2390}"/>
              </a:ext>
            </a:extLst>
          </p:cNvPr>
          <p:cNvSpPr/>
          <p:nvPr/>
        </p:nvSpPr>
        <p:spPr>
          <a:xfrm>
            <a:off x="2700450" y="4776215"/>
            <a:ext cx="6792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hangingPunct="0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Скругленный прямоугольник 165"/>
          <p:cNvSpPr/>
          <p:nvPr/>
        </p:nvSpPr>
        <p:spPr>
          <a:xfrm>
            <a:off x="671598" y="1321354"/>
            <a:ext cx="10716903" cy="2896964"/>
          </a:xfrm>
          <a:prstGeom prst="roundRect">
            <a:avLst>
              <a:gd name="adj" fmla="val 11631"/>
            </a:avLst>
          </a:prstGeom>
          <a:solidFill>
            <a:schemeClr val="bg1"/>
          </a:solidFill>
          <a:ln w="28575">
            <a:solidFill>
              <a:srgbClr val="1D5F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65ACF-3EE9-4472-960A-1355CA70C243}"/>
              </a:ext>
            </a:extLst>
          </p:cNvPr>
          <p:cNvSpPr txBox="1"/>
          <p:nvPr/>
        </p:nvSpPr>
        <p:spPr>
          <a:xfrm>
            <a:off x="581903" y="204644"/>
            <a:ext cx="111672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инфраструктуры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сформировало основу для  инвестиций в промышленность и отдельные сектора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E65F4E-AD24-9D43-BBBE-A9C5E8D0A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2" y="6360753"/>
            <a:ext cx="334886" cy="319699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B5A5984-8CA2-6041-A680-AF96CCF264CA}"/>
              </a:ext>
            </a:extLst>
          </p:cNvPr>
          <p:cNvSpPr/>
          <p:nvPr/>
        </p:nvSpPr>
        <p:spPr>
          <a:xfrm>
            <a:off x="256245" y="6430677"/>
            <a:ext cx="10185332" cy="205184"/>
          </a:xfrm>
          <a:prstGeom prst="rect">
            <a:avLst/>
          </a:prstGeom>
        </p:spPr>
        <p:txBody>
          <a:bodyPr wrap="square" lIns="1134000" tIns="0" rIns="0" bIns="0" anchor="b" anchorCtr="0">
            <a:spAutoFit/>
          </a:bodyPr>
          <a:lstStyle/>
          <a:p>
            <a:pPr>
              <a:lnSpc>
                <a:spcPts val="1575"/>
              </a:lnSpc>
            </a:pPr>
            <a:r>
              <a:rPr lang="ru-RU" sz="1600" dirty="0">
                <a:solidFill>
                  <a:srgbClr val="899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«Актуальные задачи развития комплекса промышленного строительства» </a:t>
            </a:r>
          </a:p>
        </p:txBody>
      </p:sp>
      <p:sp>
        <p:nvSpPr>
          <p:cNvPr id="133" name="Номер слайда 1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9F28BC8-FE2E-5C40-9CA7-994470E6D055}"/>
              </a:ext>
            </a:extLst>
          </p:cNvPr>
          <p:cNvCxnSpPr/>
          <p:nvPr/>
        </p:nvCxnSpPr>
        <p:spPr>
          <a:xfrm>
            <a:off x="671599" y="6258553"/>
            <a:ext cx="10716902" cy="0"/>
          </a:xfrm>
          <a:prstGeom prst="line">
            <a:avLst/>
          </a:prstGeom>
          <a:ln w="15875">
            <a:solidFill>
              <a:srgbClr val="899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oogle Shape;2173;p14"/>
          <p:cNvGrpSpPr/>
          <p:nvPr/>
        </p:nvGrpSpPr>
        <p:grpSpPr>
          <a:xfrm>
            <a:off x="671599" y="4569285"/>
            <a:ext cx="7662805" cy="1100811"/>
            <a:chOff x="6921046" y="1290800"/>
            <a:chExt cx="7662805" cy="1100811"/>
          </a:xfrm>
        </p:grpSpPr>
        <p:sp>
          <p:nvSpPr>
            <p:cNvPr id="52" name="Google Shape;2178;p14"/>
            <p:cNvSpPr txBox="1"/>
            <p:nvPr/>
          </p:nvSpPr>
          <p:spPr>
            <a:xfrm>
              <a:off x="6921046" y="1960724"/>
              <a:ext cx="612730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/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индекс производительности труда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в среднем выше на </a:t>
              </a:r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0,7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%</a:t>
              </a:r>
            </a:p>
            <a:p>
              <a:pPr lvl="0"/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душевое потребление электроэнергии – на 4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%</a:t>
              </a:r>
              <a:endParaRPr lang="ru-RU" sz="1400" dirty="0">
                <a:solidFill>
                  <a:srgbClr val="1D5F9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3" name="Google Shape;2179;p14"/>
            <p:cNvSpPr/>
            <p:nvPr/>
          </p:nvSpPr>
          <p:spPr>
            <a:xfrm>
              <a:off x="6921047" y="1290800"/>
              <a:ext cx="76628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/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На уровне регионов наблюдается статистически значимая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/>
              </a:r>
              <a:b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</a:b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взаимосвязь 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между функционированием </a:t>
              </a:r>
              <a:r>
                <a:rPr lang="ru-RU" sz="1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префрежимов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/>
              </a:r>
              <a:b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</a:b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и 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отдельными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экономическими 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показателями</a:t>
              </a:r>
            </a:p>
          </p:txBody>
        </p:sp>
      </p:grpSp>
      <p:grpSp>
        <p:nvGrpSpPr>
          <p:cNvPr id="99" name="Google Shape;2173;p14"/>
          <p:cNvGrpSpPr/>
          <p:nvPr/>
        </p:nvGrpSpPr>
        <p:grpSpPr>
          <a:xfrm>
            <a:off x="6798900" y="4569285"/>
            <a:ext cx="4886307" cy="1094244"/>
            <a:chOff x="6921046" y="1290800"/>
            <a:chExt cx="4886307" cy="1094244"/>
          </a:xfrm>
        </p:grpSpPr>
        <p:sp>
          <p:nvSpPr>
            <p:cNvPr id="100" name="Google Shape;2178;p14"/>
            <p:cNvSpPr txBox="1"/>
            <p:nvPr/>
          </p:nvSpPr>
          <p:spPr>
            <a:xfrm>
              <a:off x="6921046" y="1738713"/>
              <a:ext cx="488630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/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оно распространяется </a:t>
              </a:r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на качество и стоимость жилья, качество </a:t>
              </a:r>
              <a:r>
                <a:rPr lang="ru-RU" sz="1400" dirty="0" err="1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медуслуг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школьного </a:t>
              </a:r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образования,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окружающей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среды, </a:t>
              </a:r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состояние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инфраструктуры и другие  аспекты</a:t>
              </a:r>
              <a:endParaRPr lang="ru-RU" sz="1400" dirty="0">
                <a:solidFill>
                  <a:srgbClr val="1D5F9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1" name="Google Shape;2179;p14"/>
            <p:cNvSpPr/>
            <p:nvPr/>
          </p:nvSpPr>
          <p:spPr>
            <a:xfrm>
              <a:off x="6921047" y="1290800"/>
              <a:ext cx="4886306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Действие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префрежимов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 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выходит далеко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/>
              </a:r>
              <a:b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</a:b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за 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рамки экономической эффективности </a:t>
              </a:r>
            </a:p>
          </p:txBody>
        </p:sp>
      </p:grpSp>
      <p:grpSp>
        <p:nvGrpSpPr>
          <p:cNvPr id="92" name="Google Shape;2173;p14"/>
          <p:cNvGrpSpPr/>
          <p:nvPr/>
        </p:nvGrpSpPr>
        <p:grpSpPr>
          <a:xfrm>
            <a:off x="1171931" y="1557989"/>
            <a:ext cx="8230861" cy="704176"/>
            <a:chOff x="6921046" y="1290800"/>
            <a:chExt cx="8230861" cy="704176"/>
          </a:xfrm>
        </p:grpSpPr>
        <p:sp>
          <p:nvSpPr>
            <p:cNvPr id="96" name="Google Shape;2178;p14"/>
            <p:cNvSpPr txBox="1"/>
            <p:nvPr/>
          </p:nvSpPr>
          <p:spPr>
            <a:xfrm>
              <a:off x="6921046" y="1779532"/>
              <a:ext cx="8230861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/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поведен анализ функционирования 161 территории с преференциальными режимами</a:t>
              </a:r>
              <a:endParaRPr lang="ru-RU" sz="1400" dirty="0">
                <a:solidFill>
                  <a:srgbClr val="1D5F9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" name="Google Shape;2179;p14"/>
            <p:cNvSpPr/>
            <p:nvPr/>
          </p:nvSpPr>
          <p:spPr>
            <a:xfrm>
              <a:off x="6921047" y="1290800"/>
              <a:ext cx="766280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В 2021 году Счетная палата провела аудит преференциальных режимов </a:t>
              </a:r>
              <a:b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</a:b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как инструментов социально-экономического развития</a:t>
              </a:r>
              <a:endPara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71931" y="3691556"/>
            <a:ext cx="2245704" cy="300102"/>
            <a:chOff x="1215424" y="4257085"/>
            <a:chExt cx="2245704" cy="300102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1387332" y="4257350"/>
              <a:ext cx="207379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ОЭЗ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портовые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9" name="Группа 118"/>
            <p:cNvGrpSpPr/>
            <p:nvPr/>
          </p:nvGrpSpPr>
          <p:grpSpPr>
            <a:xfrm>
              <a:off x="1215424" y="4257085"/>
              <a:ext cx="171908" cy="300102"/>
              <a:chOff x="1426787" y="2785826"/>
              <a:chExt cx="171908" cy="300102"/>
            </a:xfrm>
          </p:grpSpPr>
          <p:sp>
            <p:nvSpPr>
              <p:cNvPr id="120" name="Google Shape;2175;p14"/>
              <p:cNvSpPr/>
              <p:nvPr/>
            </p:nvSpPr>
            <p:spPr>
              <a:xfrm rot="10800000" flipH="1">
                <a:off x="1426787" y="2869259"/>
                <a:ext cx="171908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681979" h="1170028" extrusionOk="0">
                    <a:moveTo>
                      <a:pt x="0" y="1170028"/>
                    </a:moveTo>
                    <a:cubicBezTo>
                      <a:pt x="66038" y="772875"/>
                      <a:pt x="243995" y="647183"/>
                      <a:pt x="340990" y="0"/>
                    </a:cubicBezTo>
                    <a:cubicBezTo>
                      <a:pt x="445128" y="647184"/>
                      <a:pt x="634991" y="780019"/>
                      <a:pt x="681979" y="1170028"/>
                    </a:cubicBezTo>
                    <a:lnTo>
                      <a:pt x="0" y="1170028"/>
                    </a:lnTo>
                    <a:close/>
                  </a:path>
                </a:pathLst>
              </a:cu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2176;p14"/>
              <p:cNvSpPr/>
              <p:nvPr/>
            </p:nvSpPr>
            <p:spPr>
              <a:xfrm>
                <a:off x="1426788" y="2785826"/>
                <a:ext cx="171889" cy="165067"/>
              </a:xfrm>
              <a:prstGeom prst="ellipse">
                <a:avLst/>
              </a:pr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2177;p14"/>
              <p:cNvSpPr/>
              <p:nvPr/>
            </p:nvSpPr>
            <p:spPr>
              <a:xfrm>
                <a:off x="1469280" y="2826629"/>
                <a:ext cx="86889" cy="83441"/>
              </a:xfrm>
              <a:prstGeom prst="ellipse">
                <a:avLst/>
              </a:prstGeom>
              <a:solidFill>
                <a:srgbClr val="991F4A"/>
              </a:solidFill>
              <a:ln w="38100" cap="flat" cmpd="sng">
                <a:solidFill>
                  <a:srgbClr val="F2C0D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" name="Группа 16"/>
          <p:cNvGrpSpPr/>
          <p:nvPr/>
        </p:nvGrpSpPr>
        <p:grpSpPr>
          <a:xfrm>
            <a:off x="1171931" y="3288380"/>
            <a:ext cx="3182540" cy="307957"/>
            <a:chOff x="1215424" y="3725101"/>
            <a:chExt cx="3182540" cy="307957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1387332" y="3725101"/>
              <a:ext cx="30106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ОЭЗ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технико-внедренческие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3" name="Группа 122"/>
            <p:cNvGrpSpPr/>
            <p:nvPr/>
          </p:nvGrpSpPr>
          <p:grpSpPr>
            <a:xfrm>
              <a:off x="1215424" y="3732956"/>
              <a:ext cx="171908" cy="300102"/>
              <a:chOff x="1426787" y="2785826"/>
              <a:chExt cx="171908" cy="300102"/>
            </a:xfrm>
          </p:grpSpPr>
          <p:sp>
            <p:nvSpPr>
              <p:cNvPr id="124" name="Google Shape;2175;p14"/>
              <p:cNvSpPr/>
              <p:nvPr/>
            </p:nvSpPr>
            <p:spPr>
              <a:xfrm rot="10800000" flipH="1">
                <a:off x="1426787" y="2869259"/>
                <a:ext cx="171908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681979" h="1170028" extrusionOk="0">
                    <a:moveTo>
                      <a:pt x="0" y="1170028"/>
                    </a:moveTo>
                    <a:cubicBezTo>
                      <a:pt x="66038" y="772875"/>
                      <a:pt x="243995" y="647183"/>
                      <a:pt x="340990" y="0"/>
                    </a:cubicBezTo>
                    <a:cubicBezTo>
                      <a:pt x="445128" y="647184"/>
                      <a:pt x="634991" y="780019"/>
                      <a:pt x="681979" y="1170028"/>
                    </a:cubicBezTo>
                    <a:lnTo>
                      <a:pt x="0" y="1170028"/>
                    </a:lnTo>
                    <a:close/>
                  </a:path>
                </a:pathLst>
              </a:cu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2176;p14"/>
              <p:cNvSpPr/>
              <p:nvPr/>
            </p:nvSpPr>
            <p:spPr>
              <a:xfrm>
                <a:off x="1426788" y="2785826"/>
                <a:ext cx="171889" cy="165067"/>
              </a:xfrm>
              <a:prstGeom prst="ellipse">
                <a:avLst/>
              </a:pr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2177;p14"/>
              <p:cNvSpPr/>
              <p:nvPr/>
            </p:nvSpPr>
            <p:spPr>
              <a:xfrm>
                <a:off x="1469280" y="2826629"/>
                <a:ext cx="86889" cy="83441"/>
              </a:xfrm>
              <a:prstGeom prst="ellipse">
                <a:avLst/>
              </a:prstGeom>
              <a:solidFill>
                <a:srgbClr val="991F4A"/>
              </a:solidFill>
              <a:ln w="38100" cap="flat" cmpd="sng">
                <a:solidFill>
                  <a:srgbClr val="F2C0D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171931" y="2877085"/>
            <a:ext cx="2894820" cy="316076"/>
            <a:chOff x="1215424" y="3192852"/>
            <a:chExt cx="2894820" cy="316076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387331" y="3192852"/>
              <a:ext cx="272291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ОЭЗ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туристско-рекреационные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7" name="Группа 126"/>
            <p:cNvGrpSpPr/>
            <p:nvPr/>
          </p:nvGrpSpPr>
          <p:grpSpPr>
            <a:xfrm>
              <a:off x="1215424" y="3208826"/>
              <a:ext cx="171908" cy="300102"/>
              <a:chOff x="1426787" y="2785826"/>
              <a:chExt cx="171908" cy="300102"/>
            </a:xfrm>
          </p:grpSpPr>
          <p:sp>
            <p:nvSpPr>
              <p:cNvPr id="128" name="Google Shape;2175;p14"/>
              <p:cNvSpPr/>
              <p:nvPr/>
            </p:nvSpPr>
            <p:spPr>
              <a:xfrm rot="10800000" flipH="1">
                <a:off x="1426787" y="2869259"/>
                <a:ext cx="171908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681979" h="1170028" extrusionOk="0">
                    <a:moveTo>
                      <a:pt x="0" y="1170028"/>
                    </a:moveTo>
                    <a:cubicBezTo>
                      <a:pt x="66038" y="772875"/>
                      <a:pt x="243995" y="647183"/>
                      <a:pt x="340990" y="0"/>
                    </a:cubicBezTo>
                    <a:cubicBezTo>
                      <a:pt x="445128" y="647184"/>
                      <a:pt x="634991" y="780019"/>
                      <a:pt x="681979" y="1170028"/>
                    </a:cubicBezTo>
                    <a:lnTo>
                      <a:pt x="0" y="1170028"/>
                    </a:lnTo>
                    <a:close/>
                  </a:path>
                </a:pathLst>
              </a:cu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2176;p14"/>
              <p:cNvSpPr/>
              <p:nvPr/>
            </p:nvSpPr>
            <p:spPr>
              <a:xfrm>
                <a:off x="1426788" y="2785826"/>
                <a:ext cx="171889" cy="165067"/>
              </a:xfrm>
              <a:prstGeom prst="ellipse">
                <a:avLst/>
              </a:pr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2177;p14"/>
              <p:cNvSpPr/>
              <p:nvPr/>
            </p:nvSpPr>
            <p:spPr>
              <a:xfrm>
                <a:off x="1469280" y="2826629"/>
                <a:ext cx="86889" cy="83441"/>
              </a:xfrm>
              <a:prstGeom prst="ellipse">
                <a:avLst/>
              </a:prstGeom>
              <a:solidFill>
                <a:srgbClr val="991F4A"/>
              </a:solidFill>
              <a:ln w="38100" cap="flat" cmpd="sng">
                <a:solidFill>
                  <a:srgbClr val="F2C0D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171931" y="2457671"/>
            <a:ext cx="3947244" cy="324195"/>
            <a:chOff x="1215424" y="2660603"/>
            <a:chExt cx="3947244" cy="32419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387332" y="2660603"/>
              <a:ext cx="37753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ОЭЗ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промышленно-производственные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215424" y="2684696"/>
              <a:ext cx="171908" cy="300102"/>
              <a:chOff x="1426787" y="2785826"/>
              <a:chExt cx="171908" cy="300102"/>
            </a:xfrm>
          </p:grpSpPr>
          <p:sp>
            <p:nvSpPr>
              <p:cNvPr id="108" name="Google Shape;2175;p14"/>
              <p:cNvSpPr/>
              <p:nvPr/>
            </p:nvSpPr>
            <p:spPr>
              <a:xfrm rot="10800000" flipH="1">
                <a:off x="1426787" y="2869259"/>
                <a:ext cx="171908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681979" h="1170028" extrusionOk="0">
                    <a:moveTo>
                      <a:pt x="0" y="1170028"/>
                    </a:moveTo>
                    <a:cubicBezTo>
                      <a:pt x="66038" y="772875"/>
                      <a:pt x="243995" y="647183"/>
                      <a:pt x="340990" y="0"/>
                    </a:cubicBezTo>
                    <a:cubicBezTo>
                      <a:pt x="445128" y="647184"/>
                      <a:pt x="634991" y="780019"/>
                      <a:pt x="681979" y="1170028"/>
                    </a:cubicBezTo>
                    <a:lnTo>
                      <a:pt x="0" y="1170028"/>
                    </a:lnTo>
                    <a:close/>
                  </a:path>
                </a:pathLst>
              </a:cu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2176;p14"/>
              <p:cNvSpPr/>
              <p:nvPr/>
            </p:nvSpPr>
            <p:spPr>
              <a:xfrm>
                <a:off x="1426788" y="2785826"/>
                <a:ext cx="171889" cy="165067"/>
              </a:xfrm>
              <a:prstGeom prst="ellipse">
                <a:avLst/>
              </a:pr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2177;p14"/>
              <p:cNvSpPr/>
              <p:nvPr/>
            </p:nvSpPr>
            <p:spPr>
              <a:xfrm>
                <a:off x="1469280" y="2826629"/>
                <a:ext cx="86889" cy="83441"/>
              </a:xfrm>
              <a:prstGeom prst="ellipse">
                <a:avLst/>
              </a:prstGeom>
              <a:solidFill>
                <a:srgbClr val="991F4A"/>
              </a:solidFill>
              <a:ln w="38100" cap="flat" cmpd="sng">
                <a:solidFill>
                  <a:srgbClr val="F2C0D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4733463" y="2457671"/>
            <a:ext cx="2905212" cy="324195"/>
            <a:chOff x="5227375" y="2660603"/>
            <a:chExt cx="2905212" cy="324195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5399282" y="2660603"/>
              <a:ext cx="27333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ОЭЗ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в Калининградской области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2" name="Группа 131"/>
            <p:cNvGrpSpPr/>
            <p:nvPr/>
          </p:nvGrpSpPr>
          <p:grpSpPr>
            <a:xfrm>
              <a:off x="5227375" y="2684696"/>
              <a:ext cx="171908" cy="300102"/>
              <a:chOff x="1426787" y="2785826"/>
              <a:chExt cx="171908" cy="300102"/>
            </a:xfrm>
          </p:grpSpPr>
          <p:sp>
            <p:nvSpPr>
              <p:cNvPr id="146" name="Google Shape;2175;p14"/>
              <p:cNvSpPr/>
              <p:nvPr/>
            </p:nvSpPr>
            <p:spPr>
              <a:xfrm rot="10800000" flipH="1">
                <a:off x="1426787" y="2869259"/>
                <a:ext cx="171908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681979" h="1170028" extrusionOk="0">
                    <a:moveTo>
                      <a:pt x="0" y="1170028"/>
                    </a:moveTo>
                    <a:cubicBezTo>
                      <a:pt x="66038" y="772875"/>
                      <a:pt x="243995" y="647183"/>
                      <a:pt x="340990" y="0"/>
                    </a:cubicBezTo>
                    <a:cubicBezTo>
                      <a:pt x="445128" y="647184"/>
                      <a:pt x="634991" y="780019"/>
                      <a:pt x="681979" y="1170028"/>
                    </a:cubicBezTo>
                    <a:lnTo>
                      <a:pt x="0" y="1170028"/>
                    </a:lnTo>
                    <a:close/>
                  </a:path>
                </a:pathLst>
              </a:cu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2176;p14"/>
              <p:cNvSpPr/>
              <p:nvPr/>
            </p:nvSpPr>
            <p:spPr>
              <a:xfrm>
                <a:off x="1426788" y="2785826"/>
                <a:ext cx="171889" cy="165067"/>
              </a:xfrm>
              <a:prstGeom prst="ellipse">
                <a:avLst/>
              </a:pr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2177;p14"/>
              <p:cNvSpPr/>
              <p:nvPr/>
            </p:nvSpPr>
            <p:spPr>
              <a:xfrm>
                <a:off x="1469280" y="2826629"/>
                <a:ext cx="86889" cy="83441"/>
              </a:xfrm>
              <a:prstGeom prst="ellipse">
                <a:avLst/>
              </a:prstGeom>
              <a:solidFill>
                <a:srgbClr val="991F4A"/>
              </a:solidFill>
              <a:ln w="38100" cap="flat" cmpd="sng">
                <a:solidFill>
                  <a:srgbClr val="F2C0D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Группа 35"/>
          <p:cNvGrpSpPr/>
          <p:nvPr/>
        </p:nvGrpSpPr>
        <p:grpSpPr>
          <a:xfrm>
            <a:off x="4733463" y="3691556"/>
            <a:ext cx="2715120" cy="300102"/>
            <a:chOff x="5227375" y="4257085"/>
            <a:chExt cx="2715120" cy="300102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5399283" y="4257350"/>
              <a:ext cx="25432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Свободный порт Владивосток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4" name="Группа 133"/>
            <p:cNvGrpSpPr/>
            <p:nvPr/>
          </p:nvGrpSpPr>
          <p:grpSpPr>
            <a:xfrm>
              <a:off x="5227375" y="4257085"/>
              <a:ext cx="171908" cy="300102"/>
              <a:chOff x="1426787" y="2785826"/>
              <a:chExt cx="171908" cy="300102"/>
            </a:xfrm>
          </p:grpSpPr>
          <p:sp>
            <p:nvSpPr>
              <p:cNvPr id="143" name="Google Shape;2175;p14"/>
              <p:cNvSpPr/>
              <p:nvPr/>
            </p:nvSpPr>
            <p:spPr>
              <a:xfrm rot="10800000" flipH="1">
                <a:off x="1426787" y="2869259"/>
                <a:ext cx="171908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681979" h="1170028" extrusionOk="0">
                    <a:moveTo>
                      <a:pt x="0" y="1170028"/>
                    </a:moveTo>
                    <a:cubicBezTo>
                      <a:pt x="66038" y="772875"/>
                      <a:pt x="243995" y="647183"/>
                      <a:pt x="340990" y="0"/>
                    </a:cubicBezTo>
                    <a:cubicBezTo>
                      <a:pt x="445128" y="647184"/>
                      <a:pt x="634991" y="780019"/>
                      <a:pt x="681979" y="1170028"/>
                    </a:cubicBezTo>
                    <a:lnTo>
                      <a:pt x="0" y="1170028"/>
                    </a:lnTo>
                    <a:close/>
                  </a:path>
                </a:pathLst>
              </a:cu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2176;p14"/>
              <p:cNvSpPr/>
              <p:nvPr/>
            </p:nvSpPr>
            <p:spPr>
              <a:xfrm>
                <a:off x="1426788" y="2785826"/>
                <a:ext cx="171889" cy="165067"/>
              </a:xfrm>
              <a:prstGeom prst="ellipse">
                <a:avLst/>
              </a:pr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2177;p14"/>
              <p:cNvSpPr/>
              <p:nvPr/>
            </p:nvSpPr>
            <p:spPr>
              <a:xfrm>
                <a:off x="1469280" y="2826629"/>
                <a:ext cx="86889" cy="83441"/>
              </a:xfrm>
              <a:prstGeom prst="ellipse">
                <a:avLst/>
              </a:prstGeom>
              <a:solidFill>
                <a:srgbClr val="991F4A"/>
              </a:solidFill>
              <a:ln w="38100" cap="flat" cmpd="sng">
                <a:solidFill>
                  <a:srgbClr val="F2C0D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4733463" y="3288380"/>
            <a:ext cx="3198510" cy="307957"/>
            <a:chOff x="5227375" y="3725101"/>
            <a:chExt cx="3198510" cy="307957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5399282" y="3725101"/>
              <a:ext cx="302660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СЭЗ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в р. Крым и г. Севастополе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5" name="Группа 134"/>
            <p:cNvGrpSpPr/>
            <p:nvPr/>
          </p:nvGrpSpPr>
          <p:grpSpPr>
            <a:xfrm>
              <a:off x="5227375" y="3732956"/>
              <a:ext cx="171908" cy="300102"/>
              <a:chOff x="1426787" y="2785826"/>
              <a:chExt cx="171908" cy="300102"/>
            </a:xfrm>
          </p:grpSpPr>
          <p:sp>
            <p:nvSpPr>
              <p:cNvPr id="140" name="Google Shape;2175;p14"/>
              <p:cNvSpPr/>
              <p:nvPr/>
            </p:nvSpPr>
            <p:spPr>
              <a:xfrm rot="10800000" flipH="1">
                <a:off x="1426787" y="2869259"/>
                <a:ext cx="171908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681979" h="1170028" extrusionOk="0">
                    <a:moveTo>
                      <a:pt x="0" y="1170028"/>
                    </a:moveTo>
                    <a:cubicBezTo>
                      <a:pt x="66038" y="772875"/>
                      <a:pt x="243995" y="647183"/>
                      <a:pt x="340990" y="0"/>
                    </a:cubicBezTo>
                    <a:cubicBezTo>
                      <a:pt x="445128" y="647184"/>
                      <a:pt x="634991" y="780019"/>
                      <a:pt x="681979" y="1170028"/>
                    </a:cubicBezTo>
                    <a:lnTo>
                      <a:pt x="0" y="1170028"/>
                    </a:lnTo>
                    <a:close/>
                  </a:path>
                </a:pathLst>
              </a:cu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2176;p14"/>
              <p:cNvSpPr/>
              <p:nvPr/>
            </p:nvSpPr>
            <p:spPr>
              <a:xfrm>
                <a:off x="1426788" y="2785826"/>
                <a:ext cx="171889" cy="165067"/>
              </a:xfrm>
              <a:prstGeom prst="ellipse">
                <a:avLst/>
              </a:pr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2177;p14"/>
              <p:cNvSpPr/>
              <p:nvPr/>
            </p:nvSpPr>
            <p:spPr>
              <a:xfrm>
                <a:off x="1469280" y="2826629"/>
                <a:ext cx="86889" cy="83441"/>
              </a:xfrm>
              <a:prstGeom prst="ellipse">
                <a:avLst/>
              </a:prstGeom>
              <a:solidFill>
                <a:srgbClr val="991F4A"/>
              </a:solidFill>
              <a:ln w="38100" cap="flat" cmpd="sng">
                <a:solidFill>
                  <a:srgbClr val="F2C0D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" name="Группа 28"/>
          <p:cNvGrpSpPr/>
          <p:nvPr/>
        </p:nvGrpSpPr>
        <p:grpSpPr>
          <a:xfrm>
            <a:off x="4733463" y="2877085"/>
            <a:ext cx="2715120" cy="316076"/>
            <a:chOff x="5227375" y="3192852"/>
            <a:chExt cx="2715120" cy="316076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5399283" y="3192852"/>
              <a:ext cx="25432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ОЭЗ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в Магаданской области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6" name="Группа 135"/>
            <p:cNvGrpSpPr/>
            <p:nvPr/>
          </p:nvGrpSpPr>
          <p:grpSpPr>
            <a:xfrm>
              <a:off x="5227375" y="3208826"/>
              <a:ext cx="171908" cy="300102"/>
              <a:chOff x="1426787" y="2785826"/>
              <a:chExt cx="171908" cy="300102"/>
            </a:xfrm>
          </p:grpSpPr>
          <p:sp>
            <p:nvSpPr>
              <p:cNvPr id="137" name="Google Shape;2175;p14"/>
              <p:cNvSpPr/>
              <p:nvPr/>
            </p:nvSpPr>
            <p:spPr>
              <a:xfrm rot="10800000" flipH="1">
                <a:off x="1426787" y="2869259"/>
                <a:ext cx="171908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681979" h="1170028" extrusionOk="0">
                    <a:moveTo>
                      <a:pt x="0" y="1170028"/>
                    </a:moveTo>
                    <a:cubicBezTo>
                      <a:pt x="66038" y="772875"/>
                      <a:pt x="243995" y="647183"/>
                      <a:pt x="340990" y="0"/>
                    </a:cubicBezTo>
                    <a:cubicBezTo>
                      <a:pt x="445128" y="647184"/>
                      <a:pt x="634991" y="780019"/>
                      <a:pt x="681979" y="1170028"/>
                    </a:cubicBezTo>
                    <a:lnTo>
                      <a:pt x="0" y="1170028"/>
                    </a:lnTo>
                    <a:close/>
                  </a:path>
                </a:pathLst>
              </a:cu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2176;p14"/>
              <p:cNvSpPr/>
              <p:nvPr/>
            </p:nvSpPr>
            <p:spPr>
              <a:xfrm>
                <a:off x="1426788" y="2785826"/>
                <a:ext cx="171889" cy="165067"/>
              </a:xfrm>
              <a:prstGeom prst="ellipse">
                <a:avLst/>
              </a:pr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2177;p14"/>
              <p:cNvSpPr/>
              <p:nvPr/>
            </p:nvSpPr>
            <p:spPr>
              <a:xfrm>
                <a:off x="1469280" y="2826629"/>
                <a:ext cx="86889" cy="83441"/>
              </a:xfrm>
              <a:prstGeom prst="ellipse">
                <a:avLst/>
              </a:prstGeom>
              <a:solidFill>
                <a:srgbClr val="991F4A"/>
              </a:solidFill>
              <a:ln w="38100" cap="flat" cmpd="sng">
                <a:solidFill>
                  <a:srgbClr val="F2C0D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" name="Группа 36"/>
          <p:cNvGrpSpPr/>
          <p:nvPr/>
        </p:nvGrpSpPr>
        <p:grpSpPr>
          <a:xfrm>
            <a:off x="8206262" y="2457671"/>
            <a:ext cx="2393396" cy="324195"/>
            <a:chOff x="8700174" y="2660603"/>
            <a:chExt cx="2393396" cy="324195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8872081" y="2660603"/>
              <a:ext cx="222148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ТОР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в ДФ (общесистемные)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0" name="Группа 149"/>
            <p:cNvGrpSpPr/>
            <p:nvPr/>
          </p:nvGrpSpPr>
          <p:grpSpPr>
            <a:xfrm>
              <a:off x="8700174" y="2684696"/>
              <a:ext cx="171908" cy="300102"/>
              <a:chOff x="1426787" y="2785826"/>
              <a:chExt cx="171908" cy="300102"/>
            </a:xfrm>
          </p:grpSpPr>
          <p:sp>
            <p:nvSpPr>
              <p:cNvPr id="163" name="Google Shape;2175;p14"/>
              <p:cNvSpPr/>
              <p:nvPr/>
            </p:nvSpPr>
            <p:spPr>
              <a:xfrm rot="10800000" flipH="1">
                <a:off x="1426787" y="2869259"/>
                <a:ext cx="171908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681979" h="1170028" extrusionOk="0">
                    <a:moveTo>
                      <a:pt x="0" y="1170028"/>
                    </a:moveTo>
                    <a:cubicBezTo>
                      <a:pt x="66038" y="772875"/>
                      <a:pt x="243995" y="647183"/>
                      <a:pt x="340990" y="0"/>
                    </a:cubicBezTo>
                    <a:cubicBezTo>
                      <a:pt x="445128" y="647184"/>
                      <a:pt x="634991" y="780019"/>
                      <a:pt x="681979" y="1170028"/>
                    </a:cubicBezTo>
                    <a:lnTo>
                      <a:pt x="0" y="1170028"/>
                    </a:lnTo>
                    <a:close/>
                  </a:path>
                </a:pathLst>
              </a:cu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2176;p14"/>
              <p:cNvSpPr/>
              <p:nvPr/>
            </p:nvSpPr>
            <p:spPr>
              <a:xfrm>
                <a:off x="1426788" y="2785826"/>
                <a:ext cx="171889" cy="165067"/>
              </a:xfrm>
              <a:prstGeom prst="ellipse">
                <a:avLst/>
              </a:pr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2177;p14"/>
              <p:cNvSpPr/>
              <p:nvPr/>
            </p:nvSpPr>
            <p:spPr>
              <a:xfrm>
                <a:off x="1469280" y="2826629"/>
                <a:ext cx="86889" cy="83441"/>
              </a:xfrm>
              <a:prstGeom prst="ellipse">
                <a:avLst/>
              </a:prstGeom>
              <a:solidFill>
                <a:srgbClr val="991F4A"/>
              </a:solidFill>
              <a:ln w="38100" cap="flat" cmpd="sng">
                <a:solidFill>
                  <a:srgbClr val="F2C0D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8206262" y="3691556"/>
            <a:ext cx="2245704" cy="300102"/>
            <a:chOff x="8700174" y="4257085"/>
            <a:chExt cx="2245704" cy="300102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8872082" y="4257350"/>
              <a:ext cx="207379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Арктическая зона РФ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1" name="Группа 150"/>
            <p:cNvGrpSpPr/>
            <p:nvPr/>
          </p:nvGrpSpPr>
          <p:grpSpPr>
            <a:xfrm>
              <a:off x="8700174" y="4257085"/>
              <a:ext cx="171908" cy="300102"/>
              <a:chOff x="1426787" y="2785826"/>
              <a:chExt cx="171908" cy="300102"/>
            </a:xfrm>
          </p:grpSpPr>
          <p:sp>
            <p:nvSpPr>
              <p:cNvPr id="160" name="Google Shape;2175;p14"/>
              <p:cNvSpPr/>
              <p:nvPr/>
            </p:nvSpPr>
            <p:spPr>
              <a:xfrm rot="10800000" flipH="1">
                <a:off x="1426787" y="2869259"/>
                <a:ext cx="171908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681979" h="1170028" extrusionOk="0">
                    <a:moveTo>
                      <a:pt x="0" y="1170028"/>
                    </a:moveTo>
                    <a:cubicBezTo>
                      <a:pt x="66038" y="772875"/>
                      <a:pt x="243995" y="647183"/>
                      <a:pt x="340990" y="0"/>
                    </a:cubicBezTo>
                    <a:cubicBezTo>
                      <a:pt x="445128" y="647184"/>
                      <a:pt x="634991" y="780019"/>
                      <a:pt x="681979" y="1170028"/>
                    </a:cubicBezTo>
                    <a:lnTo>
                      <a:pt x="0" y="1170028"/>
                    </a:lnTo>
                    <a:close/>
                  </a:path>
                </a:pathLst>
              </a:cu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2176;p14"/>
              <p:cNvSpPr/>
              <p:nvPr/>
            </p:nvSpPr>
            <p:spPr>
              <a:xfrm>
                <a:off x="1426788" y="2785826"/>
                <a:ext cx="171889" cy="165067"/>
              </a:xfrm>
              <a:prstGeom prst="ellipse">
                <a:avLst/>
              </a:pr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2177;p14"/>
              <p:cNvSpPr/>
              <p:nvPr/>
            </p:nvSpPr>
            <p:spPr>
              <a:xfrm>
                <a:off x="1469280" y="2826629"/>
                <a:ext cx="86889" cy="83441"/>
              </a:xfrm>
              <a:prstGeom prst="ellipse">
                <a:avLst/>
              </a:prstGeom>
              <a:solidFill>
                <a:srgbClr val="991F4A"/>
              </a:solidFill>
              <a:ln w="38100" cap="flat" cmpd="sng">
                <a:solidFill>
                  <a:srgbClr val="F2C0D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" name="Группа 38"/>
          <p:cNvGrpSpPr/>
          <p:nvPr/>
        </p:nvGrpSpPr>
        <p:grpSpPr>
          <a:xfrm>
            <a:off x="8206262" y="3288380"/>
            <a:ext cx="2245704" cy="307957"/>
            <a:chOff x="8700174" y="3725101"/>
            <a:chExt cx="2245704" cy="307957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8872082" y="3725101"/>
              <a:ext cx="207379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ТОР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в ЗАТО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2" name="Группа 151"/>
            <p:cNvGrpSpPr/>
            <p:nvPr/>
          </p:nvGrpSpPr>
          <p:grpSpPr>
            <a:xfrm>
              <a:off x="8700174" y="3732956"/>
              <a:ext cx="171908" cy="300102"/>
              <a:chOff x="1426787" y="2785826"/>
              <a:chExt cx="171908" cy="300102"/>
            </a:xfrm>
          </p:grpSpPr>
          <p:sp>
            <p:nvSpPr>
              <p:cNvPr id="157" name="Google Shape;2175;p14"/>
              <p:cNvSpPr/>
              <p:nvPr/>
            </p:nvSpPr>
            <p:spPr>
              <a:xfrm rot="10800000" flipH="1">
                <a:off x="1426787" y="2869259"/>
                <a:ext cx="171908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681979" h="1170028" extrusionOk="0">
                    <a:moveTo>
                      <a:pt x="0" y="1170028"/>
                    </a:moveTo>
                    <a:cubicBezTo>
                      <a:pt x="66038" y="772875"/>
                      <a:pt x="243995" y="647183"/>
                      <a:pt x="340990" y="0"/>
                    </a:cubicBezTo>
                    <a:cubicBezTo>
                      <a:pt x="445128" y="647184"/>
                      <a:pt x="634991" y="780019"/>
                      <a:pt x="681979" y="1170028"/>
                    </a:cubicBezTo>
                    <a:lnTo>
                      <a:pt x="0" y="1170028"/>
                    </a:lnTo>
                    <a:close/>
                  </a:path>
                </a:pathLst>
              </a:cu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2176;p14"/>
              <p:cNvSpPr/>
              <p:nvPr/>
            </p:nvSpPr>
            <p:spPr>
              <a:xfrm>
                <a:off x="1426788" y="2785826"/>
                <a:ext cx="171889" cy="165067"/>
              </a:xfrm>
              <a:prstGeom prst="ellipse">
                <a:avLst/>
              </a:pr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2177;p14"/>
              <p:cNvSpPr/>
              <p:nvPr/>
            </p:nvSpPr>
            <p:spPr>
              <a:xfrm>
                <a:off x="1469280" y="2826629"/>
                <a:ext cx="86889" cy="83441"/>
              </a:xfrm>
              <a:prstGeom prst="ellipse">
                <a:avLst/>
              </a:prstGeom>
              <a:solidFill>
                <a:srgbClr val="991F4A"/>
              </a:solidFill>
              <a:ln w="38100" cap="flat" cmpd="sng">
                <a:solidFill>
                  <a:srgbClr val="F2C0D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" name="Группа 37"/>
          <p:cNvGrpSpPr/>
          <p:nvPr/>
        </p:nvGrpSpPr>
        <p:grpSpPr>
          <a:xfrm>
            <a:off x="8206262" y="2877085"/>
            <a:ext cx="2245704" cy="316076"/>
            <a:chOff x="8700174" y="3192852"/>
            <a:chExt cx="2245704" cy="316076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8872082" y="3192852"/>
              <a:ext cx="207379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ТОР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в моногородах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3" name="Группа 152"/>
            <p:cNvGrpSpPr/>
            <p:nvPr/>
          </p:nvGrpSpPr>
          <p:grpSpPr>
            <a:xfrm>
              <a:off x="8700174" y="3208826"/>
              <a:ext cx="171908" cy="300102"/>
              <a:chOff x="1426787" y="2785826"/>
              <a:chExt cx="171908" cy="300102"/>
            </a:xfrm>
          </p:grpSpPr>
          <p:sp>
            <p:nvSpPr>
              <p:cNvPr id="154" name="Google Shape;2175;p14"/>
              <p:cNvSpPr/>
              <p:nvPr/>
            </p:nvSpPr>
            <p:spPr>
              <a:xfrm rot="10800000" flipH="1">
                <a:off x="1426787" y="2869259"/>
                <a:ext cx="171908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681979" h="1170028" extrusionOk="0">
                    <a:moveTo>
                      <a:pt x="0" y="1170028"/>
                    </a:moveTo>
                    <a:cubicBezTo>
                      <a:pt x="66038" y="772875"/>
                      <a:pt x="243995" y="647183"/>
                      <a:pt x="340990" y="0"/>
                    </a:cubicBezTo>
                    <a:cubicBezTo>
                      <a:pt x="445128" y="647184"/>
                      <a:pt x="634991" y="780019"/>
                      <a:pt x="681979" y="1170028"/>
                    </a:cubicBezTo>
                    <a:lnTo>
                      <a:pt x="0" y="1170028"/>
                    </a:lnTo>
                    <a:close/>
                  </a:path>
                </a:pathLst>
              </a:cu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2176;p14"/>
              <p:cNvSpPr/>
              <p:nvPr/>
            </p:nvSpPr>
            <p:spPr>
              <a:xfrm>
                <a:off x="1426788" y="2785826"/>
                <a:ext cx="171889" cy="165067"/>
              </a:xfrm>
              <a:prstGeom prst="ellipse">
                <a:avLst/>
              </a:prstGeom>
              <a:solidFill>
                <a:srgbClr val="991F4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2177;p14"/>
              <p:cNvSpPr/>
              <p:nvPr/>
            </p:nvSpPr>
            <p:spPr>
              <a:xfrm>
                <a:off x="1469280" y="2826629"/>
                <a:ext cx="86889" cy="83441"/>
              </a:xfrm>
              <a:prstGeom prst="ellipse">
                <a:avLst/>
              </a:prstGeom>
              <a:solidFill>
                <a:srgbClr val="991F4A"/>
              </a:solidFill>
              <a:ln w="38100" cap="flat" cmpd="sng">
                <a:solidFill>
                  <a:srgbClr val="F2C0D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87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69534" y="962040"/>
            <a:ext cx="4544683" cy="5172639"/>
            <a:chOff x="786441" y="-162753"/>
            <a:chExt cx="5309559" cy="6292924"/>
          </a:xfrm>
        </p:grpSpPr>
        <p:pic>
          <p:nvPicPr>
            <p:cNvPr id="19" name="Google Shape;2353;p16"/>
            <p:cNvPicPr preferRelativeResize="0"/>
            <p:nvPr/>
          </p:nvPicPr>
          <p:blipFill rotWithShape="1">
            <a:blip r:embed="rId2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86441" y="-162753"/>
              <a:ext cx="5309559" cy="62929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" name="Google Shape;2161;p14"/>
            <p:cNvGrpSpPr/>
            <p:nvPr/>
          </p:nvGrpSpPr>
          <p:grpSpPr>
            <a:xfrm>
              <a:off x="821999" y="1031955"/>
              <a:ext cx="4938748" cy="5037326"/>
              <a:chOff x="243210" y="-519774"/>
              <a:chExt cx="4360925" cy="4703385"/>
            </a:xfrm>
          </p:grpSpPr>
          <p:sp>
            <p:nvSpPr>
              <p:cNvPr id="21" name="Google Shape;2162;p14"/>
              <p:cNvSpPr txBox="1"/>
              <p:nvPr/>
            </p:nvSpPr>
            <p:spPr>
              <a:xfrm>
                <a:off x="1226085" y="1021480"/>
                <a:ext cx="1166700" cy="36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 dirty="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Республика Саха </a:t>
                </a:r>
                <a:br>
                  <a:rPr lang="ru-RU" sz="800" b="1" dirty="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ru-RU" sz="800" b="1" dirty="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(Якутия)</a:t>
                </a:r>
                <a:endParaRPr dirty="0"/>
              </a:p>
            </p:txBody>
          </p:sp>
          <p:sp>
            <p:nvSpPr>
              <p:cNvPr id="22" name="Google Shape;2163;p14"/>
              <p:cNvSpPr txBox="1"/>
              <p:nvPr/>
            </p:nvSpPr>
            <p:spPr>
              <a:xfrm>
                <a:off x="2663401" y="-519774"/>
                <a:ext cx="1211100" cy="36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Чукотский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автономный округ</a:t>
                </a:r>
                <a:endPara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164;p14"/>
              <p:cNvSpPr txBox="1"/>
              <p:nvPr/>
            </p:nvSpPr>
            <p:spPr>
              <a:xfrm>
                <a:off x="2522521" y="919411"/>
                <a:ext cx="895200" cy="36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Магаданская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область</a:t>
                </a:r>
                <a:endParaRPr/>
              </a:p>
            </p:txBody>
          </p:sp>
          <p:sp>
            <p:nvSpPr>
              <p:cNvPr id="24" name="Google Shape;2165;p14"/>
              <p:cNvSpPr txBox="1"/>
              <p:nvPr/>
            </p:nvSpPr>
            <p:spPr>
              <a:xfrm>
                <a:off x="3772235" y="132735"/>
                <a:ext cx="831900" cy="36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Камчатский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край</a:t>
                </a:r>
                <a:endParaRPr/>
              </a:p>
            </p:txBody>
          </p:sp>
          <p:sp>
            <p:nvSpPr>
              <p:cNvPr id="25" name="Google Shape;2166;p14"/>
              <p:cNvSpPr txBox="1"/>
              <p:nvPr/>
            </p:nvSpPr>
            <p:spPr>
              <a:xfrm>
                <a:off x="2741387" y="1826684"/>
                <a:ext cx="910500" cy="36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Хабаровский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край</a:t>
                </a:r>
                <a:endParaRPr/>
              </a:p>
            </p:txBody>
          </p:sp>
          <p:sp>
            <p:nvSpPr>
              <p:cNvPr id="26" name="Google Shape;2167;p14"/>
              <p:cNvSpPr txBox="1"/>
              <p:nvPr/>
            </p:nvSpPr>
            <p:spPr>
              <a:xfrm>
                <a:off x="3614649" y="2268217"/>
                <a:ext cx="903600" cy="36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Сахалинская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область</a:t>
                </a:r>
                <a:endParaRPr/>
              </a:p>
            </p:txBody>
          </p:sp>
          <p:sp>
            <p:nvSpPr>
              <p:cNvPr id="27" name="Google Shape;2168;p14"/>
              <p:cNvSpPr txBox="1"/>
              <p:nvPr/>
            </p:nvSpPr>
            <p:spPr>
              <a:xfrm>
                <a:off x="3591587" y="3393577"/>
                <a:ext cx="871200" cy="36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Приморский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край</a:t>
                </a:r>
                <a:endParaRPr/>
              </a:p>
            </p:txBody>
          </p:sp>
          <p:sp>
            <p:nvSpPr>
              <p:cNvPr id="28" name="Google Shape;2169;p14"/>
              <p:cNvSpPr txBox="1"/>
              <p:nvPr/>
            </p:nvSpPr>
            <p:spPr>
              <a:xfrm>
                <a:off x="2815932" y="3466126"/>
                <a:ext cx="434100" cy="22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ЕАО</a:t>
                </a:r>
                <a:endParaRPr/>
              </a:p>
            </p:txBody>
          </p:sp>
          <p:sp>
            <p:nvSpPr>
              <p:cNvPr id="29" name="Google Shape;2170;p14"/>
              <p:cNvSpPr txBox="1"/>
              <p:nvPr/>
            </p:nvSpPr>
            <p:spPr>
              <a:xfrm>
                <a:off x="1920158" y="3131059"/>
                <a:ext cx="724200" cy="36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Амурская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область</a:t>
                </a:r>
                <a:endParaRPr/>
              </a:p>
            </p:txBody>
          </p:sp>
          <p:sp>
            <p:nvSpPr>
              <p:cNvPr id="30" name="Google Shape;2171;p14"/>
              <p:cNvSpPr txBox="1"/>
              <p:nvPr/>
            </p:nvSpPr>
            <p:spPr>
              <a:xfrm>
                <a:off x="1333567" y="3823011"/>
                <a:ext cx="1024800" cy="36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Забайкальский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край</a:t>
                </a:r>
                <a:endParaRPr/>
              </a:p>
            </p:txBody>
          </p:sp>
          <p:sp>
            <p:nvSpPr>
              <p:cNvPr id="32" name="Google Shape;2172;p14"/>
              <p:cNvSpPr txBox="1"/>
              <p:nvPr/>
            </p:nvSpPr>
            <p:spPr>
              <a:xfrm>
                <a:off x="243210" y="3268029"/>
                <a:ext cx="842100" cy="36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Республика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Бурятия</a:t>
                </a:r>
                <a:endParaRPr/>
              </a:p>
            </p:txBody>
          </p:sp>
        </p:grpSp>
        <p:sp>
          <p:nvSpPr>
            <p:cNvPr id="36" name="Google Shape;2207;p14"/>
            <p:cNvSpPr/>
            <p:nvPr/>
          </p:nvSpPr>
          <p:spPr>
            <a:xfrm>
              <a:off x="2859229" y="-40915"/>
              <a:ext cx="3187200" cy="907187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6900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1495144" y="666932"/>
              <a:ext cx="4272521" cy="5262456"/>
              <a:chOff x="1405686" y="933309"/>
              <a:chExt cx="4272521" cy="5262456"/>
            </a:xfrm>
          </p:grpSpPr>
          <p:grpSp>
            <p:nvGrpSpPr>
              <p:cNvPr id="42" name="Google Shape;2174;p14"/>
              <p:cNvGrpSpPr/>
              <p:nvPr/>
            </p:nvGrpSpPr>
            <p:grpSpPr>
              <a:xfrm>
                <a:off x="4417777" y="933309"/>
                <a:ext cx="200840" cy="365098"/>
                <a:chOff x="7184504" y="1097279"/>
                <a:chExt cx="681979" cy="1239735"/>
              </a:xfrm>
            </p:grpSpPr>
            <p:sp>
              <p:nvSpPr>
                <p:cNvPr id="120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2176;p14"/>
                <p:cNvSpPr/>
                <p:nvPr/>
              </p:nvSpPr>
              <p:spPr>
                <a:xfrm>
                  <a:off x="7184509" y="1097279"/>
                  <a:ext cx="681902" cy="681899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2177;p14"/>
                <p:cNvSpPr/>
                <p:nvPr/>
              </p:nvSpPr>
              <p:spPr>
                <a:xfrm>
                  <a:off x="7353078" y="1265838"/>
                  <a:ext cx="344699" cy="344698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" name="Google Shape;2174;p14"/>
              <p:cNvGrpSpPr/>
              <p:nvPr/>
            </p:nvGrpSpPr>
            <p:grpSpPr>
              <a:xfrm>
                <a:off x="2284154" y="3390059"/>
                <a:ext cx="200840" cy="365097"/>
                <a:chOff x="7184504" y="1097280"/>
                <a:chExt cx="681979" cy="1239734"/>
              </a:xfrm>
            </p:grpSpPr>
            <p:sp>
              <p:nvSpPr>
                <p:cNvPr id="117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4" name="Google Shape;2174;p14"/>
              <p:cNvGrpSpPr/>
              <p:nvPr/>
            </p:nvGrpSpPr>
            <p:grpSpPr>
              <a:xfrm>
                <a:off x="2568931" y="4013199"/>
                <a:ext cx="200840" cy="365097"/>
                <a:chOff x="7184504" y="1097280"/>
                <a:chExt cx="681979" cy="1239734"/>
              </a:xfrm>
            </p:grpSpPr>
            <p:sp>
              <p:nvSpPr>
                <p:cNvPr id="114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Google Shape;2174;p14"/>
              <p:cNvGrpSpPr/>
              <p:nvPr/>
            </p:nvGrpSpPr>
            <p:grpSpPr>
              <a:xfrm>
                <a:off x="3226012" y="5034576"/>
                <a:ext cx="200840" cy="365097"/>
                <a:chOff x="7184504" y="1097280"/>
                <a:chExt cx="681979" cy="1239734"/>
              </a:xfrm>
            </p:grpSpPr>
            <p:sp>
              <p:nvSpPr>
                <p:cNvPr id="111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6" name="Google Shape;2174;p14"/>
              <p:cNvGrpSpPr/>
              <p:nvPr/>
            </p:nvGrpSpPr>
            <p:grpSpPr>
              <a:xfrm>
                <a:off x="2424408" y="5556880"/>
                <a:ext cx="200840" cy="365097"/>
                <a:chOff x="7184504" y="1097280"/>
                <a:chExt cx="681979" cy="1239734"/>
              </a:xfrm>
            </p:grpSpPr>
            <p:sp>
              <p:nvSpPr>
                <p:cNvPr id="108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7" name="Google Shape;2174;p14"/>
              <p:cNvGrpSpPr/>
              <p:nvPr/>
            </p:nvGrpSpPr>
            <p:grpSpPr>
              <a:xfrm>
                <a:off x="2136103" y="5548171"/>
                <a:ext cx="200840" cy="365097"/>
                <a:chOff x="7184504" y="1097280"/>
                <a:chExt cx="681979" cy="1239734"/>
              </a:xfrm>
            </p:grpSpPr>
            <p:sp>
              <p:nvSpPr>
                <p:cNvPr id="105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" name="Google Shape;2174;p14"/>
              <p:cNvGrpSpPr/>
              <p:nvPr/>
            </p:nvGrpSpPr>
            <p:grpSpPr>
              <a:xfrm>
                <a:off x="1745115" y="5322377"/>
                <a:ext cx="200840" cy="365097"/>
                <a:chOff x="7184504" y="1097280"/>
                <a:chExt cx="681979" cy="1239734"/>
              </a:xfrm>
            </p:grpSpPr>
            <p:sp>
              <p:nvSpPr>
                <p:cNvPr id="102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" name="Google Shape;2174;p14"/>
              <p:cNvGrpSpPr/>
              <p:nvPr/>
            </p:nvGrpSpPr>
            <p:grpSpPr>
              <a:xfrm>
                <a:off x="1405686" y="5523194"/>
                <a:ext cx="200840" cy="365097"/>
                <a:chOff x="7184504" y="1097280"/>
                <a:chExt cx="681979" cy="1239734"/>
              </a:xfrm>
            </p:grpSpPr>
            <p:sp>
              <p:nvSpPr>
                <p:cNvPr id="99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0" name="Google Shape;2174;p14"/>
              <p:cNvGrpSpPr/>
              <p:nvPr/>
            </p:nvGrpSpPr>
            <p:grpSpPr>
              <a:xfrm>
                <a:off x="3862830" y="5152026"/>
                <a:ext cx="200840" cy="365097"/>
                <a:chOff x="7184504" y="1097280"/>
                <a:chExt cx="681979" cy="1239734"/>
              </a:xfrm>
            </p:grpSpPr>
            <p:sp>
              <p:nvSpPr>
                <p:cNvPr id="96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" name="Google Shape;2174;p14"/>
              <p:cNvGrpSpPr/>
              <p:nvPr/>
            </p:nvGrpSpPr>
            <p:grpSpPr>
              <a:xfrm>
                <a:off x="4099420" y="4969477"/>
                <a:ext cx="200840" cy="365097"/>
                <a:chOff x="7184504" y="1097280"/>
                <a:chExt cx="681979" cy="1239734"/>
              </a:xfrm>
            </p:grpSpPr>
            <p:sp>
              <p:nvSpPr>
                <p:cNvPr id="93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2" name="Google Shape;2174;p14"/>
              <p:cNvGrpSpPr/>
              <p:nvPr/>
            </p:nvGrpSpPr>
            <p:grpSpPr>
              <a:xfrm>
                <a:off x="4013269" y="4478464"/>
                <a:ext cx="200840" cy="365097"/>
                <a:chOff x="7184504" y="1097280"/>
                <a:chExt cx="681979" cy="1239734"/>
              </a:xfrm>
            </p:grpSpPr>
            <p:sp>
              <p:nvSpPr>
                <p:cNvPr id="90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Google Shape;2174;p14"/>
              <p:cNvGrpSpPr/>
              <p:nvPr/>
            </p:nvGrpSpPr>
            <p:grpSpPr>
              <a:xfrm>
                <a:off x="3996387" y="4043436"/>
                <a:ext cx="200840" cy="365097"/>
                <a:chOff x="7184504" y="1097280"/>
                <a:chExt cx="681979" cy="1239734"/>
              </a:xfrm>
            </p:grpSpPr>
            <p:sp>
              <p:nvSpPr>
                <p:cNvPr id="87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" name="Google Shape;2174;p14"/>
              <p:cNvGrpSpPr/>
              <p:nvPr/>
            </p:nvGrpSpPr>
            <p:grpSpPr>
              <a:xfrm>
                <a:off x="5477367" y="4538397"/>
                <a:ext cx="200840" cy="365097"/>
                <a:chOff x="7184504" y="1097280"/>
                <a:chExt cx="681979" cy="1239734"/>
              </a:xfrm>
            </p:grpSpPr>
            <p:sp>
              <p:nvSpPr>
                <p:cNvPr id="84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" name="Google Shape;2174;p14"/>
              <p:cNvGrpSpPr/>
              <p:nvPr/>
            </p:nvGrpSpPr>
            <p:grpSpPr>
              <a:xfrm>
                <a:off x="4678858" y="4425903"/>
                <a:ext cx="200840" cy="365097"/>
                <a:chOff x="7184504" y="1097280"/>
                <a:chExt cx="681979" cy="1239734"/>
              </a:xfrm>
            </p:grpSpPr>
            <p:sp>
              <p:nvSpPr>
                <p:cNvPr id="81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6" name="Google Shape;2174;p14"/>
              <p:cNvGrpSpPr/>
              <p:nvPr/>
            </p:nvGrpSpPr>
            <p:grpSpPr>
              <a:xfrm>
                <a:off x="5200225" y="2859309"/>
                <a:ext cx="200840" cy="365097"/>
                <a:chOff x="7184504" y="1097280"/>
                <a:chExt cx="681979" cy="1239734"/>
              </a:xfrm>
            </p:grpSpPr>
            <p:sp>
              <p:nvSpPr>
                <p:cNvPr id="78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" name="Google Shape;2174;p14"/>
              <p:cNvGrpSpPr/>
              <p:nvPr/>
            </p:nvGrpSpPr>
            <p:grpSpPr>
              <a:xfrm>
                <a:off x="4318625" y="5597813"/>
                <a:ext cx="200840" cy="365097"/>
                <a:chOff x="7184504" y="1097280"/>
                <a:chExt cx="681979" cy="1239734"/>
              </a:xfrm>
            </p:grpSpPr>
            <p:sp>
              <p:nvSpPr>
                <p:cNvPr id="75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8" name="Google Shape;2174;p14"/>
              <p:cNvGrpSpPr/>
              <p:nvPr/>
            </p:nvGrpSpPr>
            <p:grpSpPr>
              <a:xfrm rot="280183">
                <a:off x="4269295" y="5830668"/>
                <a:ext cx="200840" cy="365097"/>
                <a:chOff x="7184504" y="1097280"/>
                <a:chExt cx="681979" cy="1239734"/>
              </a:xfrm>
            </p:grpSpPr>
            <p:sp>
              <p:nvSpPr>
                <p:cNvPr id="72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0" name="Google Shape;2174;p14"/>
              <p:cNvGrpSpPr/>
              <p:nvPr/>
            </p:nvGrpSpPr>
            <p:grpSpPr>
              <a:xfrm rot="20455013">
                <a:off x="4111841" y="5698887"/>
                <a:ext cx="200840" cy="365097"/>
                <a:chOff x="7184504" y="1097280"/>
                <a:chExt cx="681979" cy="1239734"/>
              </a:xfrm>
            </p:grpSpPr>
            <p:sp>
              <p:nvSpPr>
                <p:cNvPr id="69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Google Shape;2174;p14"/>
              <p:cNvGrpSpPr/>
              <p:nvPr/>
            </p:nvGrpSpPr>
            <p:grpSpPr>
              <a:xfrm rot="955657">
                <a:off x="4457719" y="5769538"/>
                <a:ext cx="200840" cy="365097"/>
                <a:chOff x="7184504" y="1097280"/>
                <a:chExt cx="681979" cy="1239734"/>
              </a:xfrm>
            </p:grpSpPr>
            <p:sp>
              <p:nvSpPr>
                <p:cNvPr id="66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" name="Google Shape;2174;p14"/>
              <p:cNvGrpSpPr/>
              <p:nvPr/>
            </p:nvGrpSpPr>
            <p:grpSpPr>
              <a:xfrm>
                <a:off x="4835416" y="4650681"/>
                <a:ext cx="200840" cy="365097"/>
                <a:chOff x="7184504" y="1097280"/>
                <a:chExt cx="681979" cy="1239734"/>
              </a:xfrm>
            </p:grpSpPr>
            <p:sp>
              <p:nvSpPr>
                <p:cNvPr id="63" name="Google Shape;2175;p14"/>
                <p:cNvSpPr/>
                <p:nvPr/>
              </p:nvSpPr>
              <p:spPr>
                <a:xfrm rot="10800000" flipH="1">
                  <a:off x="7184504" y="1441943"/>
                  <a:ext cx="681979" cy="89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79" h="1170028" extrusionOk="0">
                      <a:moveTo>
                        <a:pt x="0" y="1170028"/>
                      </a:moveTo>
                      <a:cubicBezTo>
                        <a:pt x="66038" y="772875"/>
                        <a:pt x="243995" y="647183"/>
                        <a:pt x="340990" y="0"/>
                      </a:cubicBezTo>
                      <a:cubicBezTo>
                        <a:pt x="445128" y="647184"/>
                        <a:pt x="634991" y="780019"/>
                        <a:pt x="681979" y="1170028"/>
                      </a:cubicBezTo>
                      <a:lnTo>
                        <a:pt x="0" y="1170028"/>
                      </a:lnTo>
                      <a:close/>
                    </a:path>
                  </a:pathLst>
                </a:cu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2176;p14"/>
                <p:cNvSpPr/>
                <p:nvPr/>
              </p:nvSpPr>
              <p:spPr>
                <a:xfrm>
                  <a:off x="7184504" y="1097280"/>
                  <a:ext cx="681900" cy="681900"/>
                </a:xfrm>
                <a:prstGeom prst="ellipse">
                  <a:avLst/>
                </a:prstGeom>
                <a:solidFill>
                  <a:srgbClr val="991F4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2177;p14"/>
                <p:cNvSpPr/>
                <p:nvPr/>
              </p:nvSpPr>
              <p:spPr>
                <a:xfrm>
                  <a:off x="7353069" y="1265845"/>
                  <a:ext cx="344700" cy="344700"/>
                </a:xfrm>
                <a:prstGeom prst="ellipse">
                  <a:avLst/>
                </a:prstGeom>
                <a:solidFill>
                  <a:srgbClr val="991F4A"/>
                </a:solidFill>
                <a:ln w="38100" cap="flat" cmpd="sng">
                  <a:solidFill>
                    <a:srgbClr val="F2C0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765ACF-3EE9-4472-960A-1355CA70C243}"/>
              </a:ext>
            </a:extLst>
          </p:cNvPr>
          <p:cNvSpPr txBox="1"/>
          <p:nvPr/>
        </p:nvSpPr>
        <p:spPr>
          <a:xfrm>
            <a:off x="581904" y="204644"/>
            <a:ext cx="112535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Геостратегические регионы имеют свои инструменты поддержки. Так, в ДФО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ТОР, которые должны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качественное преобразование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экономики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E65F4E-AD24-9D43-BBBE-A9C5E8D0A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2" y="6360753"/>
            <a:ext cx="334886" cy="319699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B5A5984-8CA2-6041-A680-AF96CCF264CA}"/>
              </a:ext>
            </a:extLst>
          </p:cNvPr>
          <p:cNvSpPr/>
          <p:nvPr/>
        </p:nvSpPr>
        <p:spPr>
          <a:xfrm>
            <a:off x="256245" y="6430677"/>
            <a:ext cx="10185332" cy="205184"/>
          </a:xfrm>
          <a:prstGeom prst="rect">
            <a:avLst/>
          </a:prstGeom>
        </p:spPr>
        <p:txBody>
          <a:bodyPr wrap="square" lIns="1134000" tIns="0" rIns="0" bIns="0" anchor="b" anchorCtr="0">
            <a:spAutoFit/>
          </a:bodyPr>
          <a:lstStyle/>
          <a:p>
            <a:pPr>
              <a:lnSpc>
                <a:spcPts val="1575"/>
              </a:lnSpc>
            </a:pPr>
            <a:r>
              <a:rPr lang="ru-RU" sz="1600" dirty="0">
                <a:solidFill>
                  <a:srgbClr val="899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«Актуальные задачи развития комплекса промышленного строительства» </a:t>
            </a:r>
          </a:p>
        </p:txBody>
      </p:sp>
      <p:sp>
        <p:nvSpPr>
          <p:cNvPr id="133" name="Номер слайда 1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9F28BC8-FE2E-5C40-9CA7-994470E6D055}"/>
              </a:ext>
            </a:extLst>
          </p:cNvPr>
          <p:cNvCxnSpPr/>
          <p:nvPr/>
        </p:nvCxnSpPr>
        <p:spPr>
          <a:xfrm>
            <a:off x="671599" y="6258553"/>
            <a:ext cx="10716902" cy="0"/>
          </a:xfrm>
          <a:prstGeom prst="line">
            <a:avLst/>
          </a:prstGeom>
          <a:ln w="15875">
            <a:solidFill>
              <a:srgbClr val="899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6148664" y="1674435"/>
            <a:ext cx="4408045" cy="724948"/>
            <a:chOff x="6199555" y="1115920"/>
            <a:chExt cx="4408045" cy="724948"/>
          </a:xfrm>
        </p:grpSpPr>
        <p:sp>
          <p:nvSpPr>
            <p:cNvPr id="34" name="Google Shape;2178;p14"/>
            <p:cNvSpPr txBox="1"/>
            <p:nvPr/>
          </p:nvSpPr>
          <p:spPr>
            <a:xfrm>
              <a:off x="6199555" y="1625424"/>
              <a:ext cx="4004401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 smtClean="0">
                  <a:solidFill>
                    <a:srgbClr val="3347F2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20</a:t>
              </a:r>
              <a:r>
                <a:rPr lang="ru-RU" sz="1400" b="1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ТОР созданы </a:t>
              </a:r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в 10 из 11 регионах ДФО</a:t>
              </a:r>
              <a:endParaRPr sz="1400" dirty="0">
                <a:solidFill>
                  <a:srgbClr val="1D5F9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5" name="Google Shape;2179;p14"/>
            <p:cNvSpPr/>
            <p:nvPr/>
          </p:nvSpPr>
          <p:spPr>
            <a:xfrm>
              <a:off x="6199555" y="1115920"/>
              <a:ext cx="4408045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территории </a:t>
              </a: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опережающего 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/>
              </a:r>
              <a:b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</a:b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социально-экономического развития</a:t>
              </a:r>
              <a:endParaRPr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891325" y="979967"/>
            <a:ext cx="4409998" cy="5580519"/>
            <a:chOff x="1436853" y="-12386"/>
            <a:chExt cx="5071500" cy="6417600"/>
          </a:xfrm>
        </p:grpSpPr>
        <p:sp>
          <p:nvSpPr>
            <p:cNvPr id="37" name="Google Shape;2221;p14"/>
            <p:cNvSpPr/>
            <p:nvPr/>
          </p:nvSpPr>
          <p:spPr>
            <a:xfrm>
              <a:off x="1436853" y="-12386"/>
              <a:ext cx="5071500" cy="6417600"/>
            </a:xfrm>
            <a:prstGeom prst="arc">
              <a:avLst>
                <a:gd name="adj1" fmla="val 18795771"/>
                <a:gd name="adj2" fmla="val 3674806"/>
              </a:avLst>
            </a:prstGeom>
            <a:noFill/>
            <a:ln w="28575" cap="flat" cmpd="sng">
              <a:solidFill>
                <a:srgbClr val="94D7E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222;p14"/>
            <p:cNvSpPr/>
            <p:nvPr/>
          </p:nvSpPr>
          <p:spPr>
            <a:xfrm>
              <a:off x="1544283" y="66998"/>
              <a:ext cx="4875600" cy="6258900"/>
            </a:xfrm>
            <a:prstGeom prst="arc">
              <a:avLst>
                <a:gd name="adj1" fmla="val 18377629"/>
                <a:gd name="adj2" fmla="val 2818528"/>
              </a:avLst>
            </a:prstGeom>
            <a:noFill/>
            <a:ln w="28575" cap="flat" cmpd="sng">
              <a:solidFill>
                <a:srgbClr val="DACA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223;p14"/>
            <p:cNvSpPr/>
            <p:nvPr/>
          </p:nvSpPr>
          <p:spPr>
            <a:xfrm>
              <a:off x="1626420" y="182527"/>
              <a:ext cx="4711200" cy="6048000"/>
            </a:xfrm>
            <a:prstGeom prst="arc">
              <a:avLst>
                <a:gd name="adj1" fmla="val 17972539"/>
                <a:gd name="adj2" fmla="val 1731127"/>
              </a:avLst>
            </a:prstGeom>
            <a:noFill/>
            <a:ln w="28575" cap="flat" cmpd="sng">
              <a:solidFill>
                <a:srgbClr val="BDD9C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224;p14"/>
            <p:cNvSpPr/>
            <p:nvPr/>
          </p:nvSpPr>
          <p:spPr>
            <a:xfrm>
              <a:off x="1704485" y="282742"/>
              <a:ext cx="4555200" cy="5847600"/>
            </a:xfrm>
            <a:prstGeom prst="arc">
              <a:avLst>
                <a:gd name="adj1" fmla="val 18906757"/>
                <a:gd name="adj2" fmla="val 848038"/>
              </a:avLst>
            </a:prstGeom>
            <a:noFill/>
            <a:ln w="28575" cap="flat" cmpd="sng">
              <a:solidFill>
                <a:srgbClr val="D1CFD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2173;p14"/>
          <p:cNvGrpSpPr/>
          <p:nvPr/>
        </p:nvGrpSpPr>
        <p:grpSpPr>
          <a:xfrm>
            <a:off x="6427769" y="2645497"/>
            <a:ext cx="4128940" cy="492442"/>
            <a:chOff x="6921047" y="1290800"/>
            <a:chExt cx="4128940" cy="492442"/>
          </a:xfrm>
        </p:grpSpPr>
        <p:sp>
          <p:nvSpPr>
            <p:cNvPr id="124" name="Google Shape;2178;p14"/>
            <p:cNvSpPr txBox="1"/>
            <p:nvPr/>
          </p:nvSpPr>
          <p:spPr>
            <a:xfrm>
              <a:off x="6921047" y="1567798"/>
              <a:ext cx="412894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свыше</a:t>
              </a:r>
              <a:r>
                <a:rPr lang="ru-RU" sz="1400" b="1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1400" b="1" dirty="0" smtClean="0">
                  <a:solidFill>
                    <a:srgbClr val="3347F2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600</a:t>
              </a:r>
              <a:endParaRPr sz="1400" b="1" dirty="0">
                <a:solidFill>
                  <a:srgbClr val="3347F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5" name="Google Shape;2179;p14"/>
            <p:cNvSpPr/>
            <p:nvPr/>
          </p:nvSpPr>
          <p:spPr>
            <a:xfrm>
              <a:off x="6921047" y="1290800"/>
              <a:ext cx="372529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к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оличество резидентов ТОР</a:t>
              </a:r>
              <a:endParaRPr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126" name="Google Shape;2173;p14"/>
          <p:cNvGrpSpPr/>
          <p:nvPr/>
        </p:nvGrpSpPr>
        <p:grpSpPr>
          <a:xfrm>
            <a:off x="6595922" y="3384053"/>
            <a:ext cx="4554377" cy="707886"/>
            <a:chOff x="6921047" y="1290800"/>
            <a:chExt cx="4554377" cy="707886"/>
          </a:xfrm>
        </p:grpSpPr>
        <p:sp>
          <p:nvSpPr>
            <p:cNvPr id="127" name="Google Shape;2178;p14"/>
            <p:cNvSpPr txBox="1"/>
            <p:nvPr/>
          </p:nvSpPr>
          <p:spPr>
            <a:xfrm>
              <a:off x="6921047" y="1567799"/>
              <a:ext cx="4554377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 smtClean="0">
                  <a:solidFill>
                    <a:srgbClr val="3347F2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4,8</a:t>
              </a:r>
              <a:r>
                <a:rPr lang="ru-RU" sz="1400" b="1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трлн рублей – по соглашениям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 smtClean="0">
                  <a:solidFill>
                    <a:srgbClr val="3347F2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2,1</a:t>
              </a:r>
              <a:r>
                <a:rPr lang="ru-RU" sz="1400" b="1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трлн рублей – фактический объем</a:t>
              </a:r>
              <a:endParaRPr sz="1400" dirty="0">
                <a:solidFill>
                  <a:srgbClr val="1D5F9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8" name="Google Shape;2179;p14"/>
            <p:cNvSpPr/>
            <p:nvPr/>
          </p:nvSpPr>
          <p:spPr>
            <a:xfrm>
              <a:off x="6921047" y="1290800"/>
              <a:ext cx="372529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объем инвестиций</a:t>
              </a:r>
              <a:endParaRPr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129" name="Google Shape;2173;p14"/>
          <p:cNvGrpSpPr/>
          <p:nvPr/>
        </p:nvGrpSpPr>
        <p:grpSpPr>
          <a:xfrm>
            <a:off x="6451087" y="4338053"/>
            <a:ext cx="4423300" cy="707886"/>
            <a:chOff x="6921047" y="1290800"/>
            <a:chExt cx="4423300" cy="707886"/>
          </a:xfrm>
        </p:grpSpPr>
        <p:sp>
          <p:nvSpPr>
            <p:cNvPr id="130" name="Google Shape;2178;p14"/>
            <p:cNvSpPr txBox="1"/>
            <p:nvPr/>
          </p:nvSpPr>
          <p:spPr>
            <a:xfrm>
              <a:off x="6921047" y="1567799"/>
              <a:ext cx="44233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400" b="1" dirty="0" smtClean="0">
                  <a:solidFill>
                    <a:srgbClr val="3347F2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121</a:t>
              </a:r>
              <a:r>
                <a:rPr lang="ru-RU" sz="1400" b="1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тысяча – по соглашениям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 smtClean="0">
                  <a:solidFill>
                    <a:srgbClr val="3347F2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57</a:t>
              </a:r>
              <a:r>
                <a:rPr lang="ru-RU" sz="1400" b="1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тысяч – фактически создано</a:t>
              </a:r>
              <a:endParaRPr sz="1400" dirty="0">
                <a:solidFill>
                  <a:srgbClr val="1D5F9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1" name="Google Shape;2179;p14"/>
            <p:cNvSpPr/>
            <p:nvPr/>
          </p:nvSpPr>
          <p:spPr>
            <a:xfrm>
              <a:off x="6921047" y="1290800"/>
              <a:ext cx="372529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создание рабочих мест</a:t>
              </a:r>
              <a:endParaRPr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grpSp>
        <p:nvGrpSpPr>
          <p:cNvPr id="132" name="Google Shape;2173;p14"/>
          <p:cNvGrpSpPr/>
          <p:nvPr/>
        </p:nvGrpSpPr>
        <p:grpSpPr>
          <a:xfrm>
            <a:off x="6044352" y="5292054"/>
            <a:ext cx="5249401" cy="707886"/>
            <a:chOff x="6921046" y="1290800"/>
            <a:chExt cx="5249401" cy="707886"/>
          </a:xfrm>
        </p:grpSpPr>
        <p:sp>
          <p:nvSpPr>
            <p:cNvPr id="134" name="Google Shape;2178;p14"/>
            <p:cNvSpPr txBox="1"/>
            <p:nvPr/>
          </p:nvSpPr>
          <p:spPr>
            <a:xfrm>
              <a:off x="6921047" y="1567799"/>
              <a:ext cx="52494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400" b="1" dirty="0" smtClean="0">
                  <a:solidFill>
                    <a:srgbClr val="3347F2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62</a:t>
              </a:r>
              <a:r>
                <a:rPr lang="ru-RU" sz="1400" b="1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млрд рублей – расходы с 2015 по 2022 год</a:t>
              </a:r>
            </a:p>
            <a:p>
              <a:r>
                <a:rPr lang="ru-RU" sz="1400" b="1" dirty="0" smtClean="0">
                  <a:solidFill>
                    <a:srgbClr val="3347F2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80</a:t>
              </a:r>
              <a:r>
                <a:rPr lang="ru-RU" sz="1400" b="1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млрд рублей –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утверждено на 2023-2025 годы</a:t>
              </a:r>
              <a:endParaRPr lang="ru-RU" sz="1400" dirty="0">
                <a:solidFill>
                  <a:srgbClr val="1D5F9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5" name="Google Shape;2179;p14"/>
            <p:cNvSpPr/>
            <p:nvPr/>
          </p:nvSpPr>
          <p:spPr>
            <a:xfrm>
              <a:off x="6921046" y="1290800"/>
              <a:ext cx="500172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объем поддержки из федерального бюджета</a:t>
              </a:r>
              <a:endParaRPr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3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65ACF-3EE9-4472-960A-1355CA70C243}"/>
              </a:ext>
            </a:extLst>
          </p:cNvPr>
          <p:cNvSpPr txBox="1"/>
          <p:nvPr/>
        </p:nvSpPr>
        <p:spPr>
          <a:xfrm>
            <a:off x="581904" y="204644"/>
            <a:ext cx="112621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 промышленности должно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синхронизировано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улучшением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жилищной и социальной сферы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E65F4E-AD24-9D43-BBBE-A9C5E8D0A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2" y="6360753"/>
            <a:ext cx="334886" cy="319699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B5A5984-8CA2-6041-A680-AF96CCF264CA}"/>
              </a:ext>
            </a:extLst>
          </p:cNvPr>
          <p:cNvSpPr/>
          <p:nvPr/>
        </p:nvSpPr>
        <p:spPr>
          <a:xfrm>
            <a:off x="256245" y="6430677"/>
            <a:ext cx="10185332" cy="205184"/>
          </a:xfrm>
          <a:prstGeom prst="rect">
            <a:avLst/>
          </a:prstGeom>
        </p:spPr>
        <p:txBody>
          <a:bodyPr wrap="square" lIns="1134000" tIns="0" rIns="0" bIns="0" anchor="b" anchorCtr="0">
            <a:spAutoFit/>
          </a:bodyPr>
          <a:lstStyle/>
          <a:p>
            <a:pPr>
              <a:lnSpc>
                <a:spcPts val="1575"/>
              </a:lnSpc>
            </a:pPr>
            <a:r>
              <a:rPr lang="ru-RU" sz="1600" dirty="0">
                <a:solidFill>
                  <a:srgbClr val="899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«Актуальные задачи развития комплекса промышленного строительства» </a:t>
            </a:r>
          </a:p>
        </p:txBody>
      </p:sp>
      <p:sp>
        <p:nvSpPr>
          <p:cNvPr id="133" name="Номер слайда 1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9F28BC8-FE2E-5C40-9CA7-994470E6D055}"/>
              </a:ext>
            </a:extLst>
          </p:cNvPr>
          <p:cNvCxnSpPr/>
          <p:nvPr/>
        </p:nvCxnSpPr>
        <p:spPr>
          <a:xfrm>
            <a:off x="671599" y="6258553"/>
            <a:ext cx="10716902" cy="0"/>
          </a:xfrm>
          <a:prstGeom prst="line">
            <a:avLst/>
          </a:prstGeom>
          <a:ln w="15875">
            <a:solidFill>
              <a:srgbClr val="899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авнобедренный треугольник 54"/>
          <p:cNvSpPr/>
          <p:nvPr/>
        </p:nvSpPr>
        <p:spPr>
          <a:xfrm flipV="1">
            <a:off x="314962" y="4287878"/>
            <a:ext cx="11566233" cy="1719460"/>
          </a:xfrm>
          <a:custGeom>
            <a:avLst/>
            <a:gdLst>
              <a:gd name="connsiteX0" fmla="*/ 0 w 11566233"/>
              <a:gd name="connsiteY0" fmla="*/ 1940146 h 1940146"/>
              <a:gd name="connsiteX1" fmla="*/ 5783117 w 11566233"/>
              <a:gd name="connsiteY1" fmla="*/ 0 h 1940146"/>
              <a:gd name="connsiteX2" fmla="*/ 11566233 w 11566233"/>
              <a:gd name="connsiteY2" fmla="*/ 1940146 h 1940146"/>
              <a:gd name="connsiteX3" fmla="*/ 0 w 11566233"/>
              <a:gd name="connsiteY3" fmla="*/ 1940146 h 1940146"/>
              <a:gd name="connsiteX0" fmla="*/ 0 w 11566233"/>
              <a:gd name="connsiteY0" fmla="*/ 1940146 h 1940146"/>
              <a:gd name="connsiteX1" fmla="*/ 5783117 w 11566233"/>
              <a:gd name="connsiteY1" fmla="*/ 0 h 1940146"/>
              <a:gd name="connsiteX2" fmla="*/ 6152513 w 11566233"/>
              <a:gd name="connsiteY2" fmla="*/ 141776 h 1940146"/>
              <a:gd name="connsiteX3" fmla="*/ 11566233 w 11566233"/>
              <a:gd name="connsiteY3" fmla="*/ 1940146 h 1940146"/>
              <a:gd name="connsiteX4" fmla="*/ 0 w 11566233"/>
              <a:gd name="connsiteY4" fmla="*/ 1940146 h 1940146"/>
              <a:gd name="connsiteX0" fmla="*/ 0 w 11566233"/>
              <a:gd name="connsiteY0" fmla="*/ 1940146 h 1940146"/>
              <a:gd name="connsiteX1" fmla="*/ 5783117 w 11566233"/>
              <a:gd name="connsiteY1" fmla="*/ 0 h 1940146"/>
              <a:gd name="connsiteX2" fmla="*/ 9895838 w 11566233"/>
              <a:gd name="connsiteY2" fmla="*/ 103676 h 1940146"/>
              <a:gd name="connsiteX3" fmla="*/ 11566233 w 11566233"/>
              <a:gd name="connsiteY3" fmla="*/ 1940146 h 1940146"/>
              <a:gd name="connsiteX4" fmla="*/ 0 w 11566233"/>
              <a:gd name="connsiteY4" fmla="*/ 1940146 h 1940146"/>
              <a:gd name="connsiteX0" fmla="*/ 0 w 11566233"/>
              <a:gd name="connsiteY0" fmla="*/ 1844896 h 1844896"/>
              <a:gd name="connsiteX1" fmla="*/ 1696892 w 11566233"/>
              <a:gd name="connsiteY1" fmla="*/ 0 h 1844896"/>
              <a:gd name="connsiteX2" fmla="*/ 9895838 w 11566233"/>
              <a:gd name="connsiteY2" fmla="*/ 8426 h 1844896"/>
              <a:gd name="connsiteX3" fmla="*/ 11566233 w 11566233"/>
              <a:gd name="connsiteY3" fmla="*/ 1844896 h 1844896"/>
              <a:gd name="connsiteX4" fmla="*/ 0 w 11566233"/>
              <a:gd name="connsiteY4" fmla="*/ 1844896 h 1844896"/>
              <a:gd name="connsiteX0" fmla="*/ 0 w 11566233"/>
              <a:gd name="connsiteY0" fmla="*/ 1845514 h 1845514"/>
              <a:gd name="connsiteX1" fmla="*/ 1696892 w 11566233"/>
              <a:gd name="connsiteY1" fmla="*/ 618 h 1845514"/>
              <a:gd name="connsiteX2" fmla="*/ 8662261 w 11566233"/>
              <a:gd name="connsiteY2" fmla="*/ 0 h 1845514"/>
              <a:gd name="connsiteX3" fmla="*/ 11566233 w 11566233"/>
              <a:gd name="connsiteY3" fmla="*/ 1845514 h 1845514"/>
              <a:gd name="connsiteX4" fmla="*/ 0 w 11566233"/>
              <a:gd name="connsiteY4" fmla="*/ 1845514 h 1845514"/>
              <a:gd name="connsiteX0" fmla="*/ 0 w 11566233"/>
              <a:gd name="connsiteY0" fmla="*/ 1845514 h 1845514"/>
              <a:gd name="connsiteX1" fmla="*/ 2835579 w 11566233"/>
              <a:gd name="connsiteY1" fmla="*/ 36796 h 1845514"/>
              <a:gd name="connsiteX2" fmla="*/ 8662261 w 11566233"/>
              <a:gd name="connsiteY2" fmla="*/ 0 h 1845514"/>
              <a:gd name="connsiteX3" fmla="*/ 11566233 w 11566233"/>
              <a:gd name="connsiteY3" fmla="*/ 1845514 h 1845514"/>
              <a:gd name="connsiteX4" fmla="*/ 0 w 11566233"/>
              <a:gd name="connsiteY4" fmla="*/ 1845514 h 184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6233" h="1845514">
                <a:moveTo>
                  <a:pt x="0" y="1845514"/>
                </a:moveTo>
                <a:lnTo>
                  <a:pt x="2835579" y="36796"/>
                </a:lnTo>
                <a:lnTo>
                  <a:pt x="8662261" y="0"/>
                </a:lnTo>
                <a:lnTo>
                  <a:pt x="11566233" y="1845514"/>
                </a:lnTo>
                <a:lnTo>
                  <a:pt x="0" y="1845514"/>
                </a:lnTo>
                <a:close/>
              </a:path>
            </a:pathLst>
          </a:custGeom>
          <a:solidFill>
            <a:srgbClr val="D5E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14136" y="4634574"/>
            <a:ext cx="5967886" cy="1424657"/>
          </a:xfrm>
          <a:prstGeom prst="roundRect">
            <a:avLst>
              <a:gd name="adj" fmla="val 15698"/>
            </a:avLst>
          </a:prstGeom>
          <a:solidFill>
            <a:schemeClr val="bg1"/>
          </a:solidFill>
          <a:ln w="28575">
            <a:solidFill>
              <a:srgbClr val="1D5F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962" y="1194992"/>
            <a:ext cx="11566234" cy="3181440"/>
          </a:xfrm>
          <a:prstGeom prst="roundRect">
            <a:avLst>
              <a:gd name="adj" fmla="val 5432"/>
            </a:avLst>
          </a:prstGeom>
          <a:solidFill>
            <a:schemeClr val="bg1"/>
          </a:solidFill>
          <a:ln w="28575">
            <a:solidFill>
              <a:srgbClr val="1D5F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Google Shape;2353;p16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94232" y="1399672"/>
            <a:ext cx="2320974" cy="27508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Группа 22"/>
          <p:cNvGrpSpPr/>
          <p:nvPr/>
        </p:nvGrpSpPr>
        <p:grpSpPr>
          <a:xfrm>
            <a:off x="537798" y="1309089"/>
            <a:ext cx="4033678" cy="1264727"/>
            <a:chOff x="418011" y="1674704"/>
            <a:chExt cx="4033678" cy="1264727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18011" y="1736546"/>
              <a:ext cx="72000" cy="118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91689" y="1736546"/>
              <a:ext cx="3960000" cy="11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D5F9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1690" y="1674704"/>
              <a:ext cx="39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Единая субсидия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91690" y="1985324"/>
              <a:ext cx="3924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созданы </a:t>
              </a:r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более </a:t>
              </a:r>
              <a:r>
                <a:rPr lang="ru-RU" sz="1400" b="1" dirty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1,5</a:t>
              </a:r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тысячи объектов социальной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инфраструктуры</a:t>
              </a:r>
            </a:p>
            <a:p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(расходы ФБ составили </a:t>
              </a:r>
              <a:r>
                <a:rPr lang="ru-RU" sz="1400" b="1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118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млрд рублей, </a:t>
              </a:r>
              <a:b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2025 года заложено еще </a:t>
              </a:r>
              <a:r>
                <a:rPr lang="ru-RU" sz="1400" b="1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млрд рублей)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37798" y="3568108"/>
            <a:ext cx="4033678" cy="601843"/>
            <a:chOff x="418011" y="1674704"/>
            <a:chExt cx="4033678" cy="601843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18011" y="1736546"/>
              <a:ext cx="72000" cy="540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91689" y="1736547"/>
              <a:ext cx="3960000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D5F9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1690" y="1674704"/>
              <a:ext cx="39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Программа реновации городов ДФО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91690" y="1933568"/>
              <a:ext cx="3924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охватывает </a:t>
              </a:r>
              <a:r>
                <a:rPr lang="ru-RU" sz="1400" b="1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городов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37798" y="2680041"/>
            <a:ext cx="4150947" cy="781842"/>
            <a:chOff x="418011" y="1674704"/>
            <a:chExt cx="4150947" cy="78184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18011" y="1736546"/>
              <a:ext cx="72000" cy="720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91689" y="1736546"/>
              <a:ext cx="396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D5F9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1689" y="1674704"/>
              <a:ext cx="40772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Инфраструктурные бюджетные кредиты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91690" y="1924942"/>
              <a:ext cx="3924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механизму ИБК на развитие городов ДФО выделено </a:t>
              </a:r>
              <a:r>
                <a:rPr lang="ru-RU" sz="1400" b="1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млрд рублей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620693" y="1309089"/>
            <a:ext cx="4033679" cy="887078"/>
            <a:chOff x="418011" y="1674704"/>
            <a:chExt cx="4033679" cy="88707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18011" y="1736546"/>
              <a:ext cx="72000" cy="82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91689" y="1736546"/>
              <a:ext cx="3960000" cy="825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D5F9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1690" y="1674704"/>
              <a:ext cx="39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Дальневосточная концессия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91690" y="1985324"/>
              <a:ext cx="396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отобрано </a:t>
              </a:r>
              <a:r>
                <a:rPr lang="ru-RU" sz="1400" b="1" dirty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проектов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</a:t>
              </a:r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федеральным финансированием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2035 года </a:t>
              </a:r>
              <a:r>
                <a:rPr lang="ru-RU" sz="1400" b="1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руб.</a:t>
              </a:r>
              <a:endParaRPr lang="ru-RU" sz="1400" dirty="0">
                <a:solidFill>
                  <a:srgbClr val="1D5F9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620693" y="2421017"/>
            <a:ext cx="4033678" cy="886242"/>
            <a:chOff x="418011" y="1674704"/>
            <a:chExt cx="4033678" cy="886242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18011" y="1736546"/>
              <a:ext cx="72000" cy="82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91689" y="1736545"/>
              <a:ext cx="3960000" cy="823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D5F9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1690" y="1674704"/>
              <a:ext cx="39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Дальневосточные кварталы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91690" y="1985324"/>
              <a:ext cx="3924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потенциал </a:t>
              </a:r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программы – </a:t>
              </a:r>
              <a:r>
                <a:rPr lang="ru-RU" sz="1400" b="1" dirty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1,8</a:t>
              </a:r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млн </a:t>
              </a:r>
              <a:r>
                <a:rPr lang="ru-RU" sz="1400" dirty="0" err="1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жилья (</a:t>
              </a:r>
              <a:r>
                <a:rPr lang="ru-RU" sz="1400" b="1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тысяч жителей)</a:t>
              </a:r>
              <a:endParaRPr lang="ru-RU" sz="1400" dirty="0">
                <a:solidFill>
                  <a:srgbClr val="1D5F9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7620693" y="3532108"/>
            <a:ext cx="4145437" cy="637843"/>
            <a:chOff x="418011" y="1674704"/>
            <a:chExt cx="4145437" cy="637843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418011" y="1736546"/>
              <a:ext cx="72000" cy="57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91689" y="1736547"/>
              <a:ext cx="396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D5F9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1690" y="1674704"/>
              <a:ext cx="39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Арендное жилье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91689" y="1985324"/>
              <a:ext cx="40717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 – не менее </a:t>
              </a:r>
              <a:r>
                <a:rPr lang="ru-RU" sz="1400" b="1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тыс. квартир до 2025 года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401067" y="4775763"/>
            <a:ext cx="5389865" cy="1105842"/>
            <a:chOff x="418011" y="1674704"/>
            <a:chExt cx="5389865" cy="1105842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418011" y="1736546"/>
              <a:ext cx="72000" cy="104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91688" y="1736546"/>
              <a:ext cx="5316187" cy="10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D5F9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91689" y="1674704"/>
              <a:ext cx="53161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Ряд инструментов, применяемых на Дальнем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Востоке,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может быть тиражирован в масштабе всей страны </a:t>
              </a:r>
              <a:endPara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491690" y="2203647"/>
              <a:ext cx="53161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</a:t>
              </a:r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устранения отставания в создании </a:t>
              </a: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объектов </a:t>
              </a:r>
              <a:b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социального </a:t>
              </a:r>
              <a:r>
                <a:rPr lang="ru-RU" sz="1400" dirty="0">
                  <a:solidFill>
                    <a:srgbClr val="1D5F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назначения в центрах экономического роста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6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65ACF-3EE9-4472-960A-1355CA70C243}"/>
              </a:ext>
            </a:extLst>
          </p:cNvPr>
          <p:cNvSpPr txBox="1"/>
          <p:nvPr/>
        </p:nvSpPr>
        <p:spPr>
          <a:xfrm>
            <a:off x="553093" y="244534"/>
            <a:ext cx="11196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наиболее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динамично развивающихся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промпредприятий </a:t>
            </a:r>
            <a:b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стоит вопрос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жильем специалистов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E65F4E-AD24-9D43-BBBE-A9C5E8D0A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2" y="6360753"/>
            <a:ext cx="334886" cy="319699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B5A5984-8CA2-6041-A680-AF96CCF264CA}"/>
              </a:ext>
            </a:extLst>
          </p:cNvPr>
          <p:cNvSpPr/>
          <p:nvPr/>
        </p:nvSpPr>
        <p:spPr>
          <a:xfrm>
            <a:off x="256245" y="6430677"/>
            <a:ext cx="10185332" cy="205184"/>
          </a:xfrm>
          <a:prstGeom prst="rect">
            <a:avLst/>
          </a:prstGeom>
        </p:spPr>
        <p:txBody>
          <a:bodyPr wrap="square" lIns="1134000" tIns="0" rIns="0" bIns="0" anchor="b" anchorCtr="0">
            <a:spAutoFit/>
          </a:bodyPr>
          <a:lstStyle/>
          <a:p>
            <a:pPr>
              <a:lnSpc>
                <a:spcPts val="1575"/>
              </a:lnSpc>
            </a:pPr>
            <a:r>
              <a:rPr lang="ru-RU" sz="1600" dirty="0">
                <a:solidFill>
                  <a:srgbClr val="899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«Актуальные задачи развития комплекса промышленного строительства» </a:t>
            </a:r>
          </a:p>
        </p:txBody>
      </p:sp>
      <p:sp>
        <p:nvSpPr>
          <p:cNvPr id="133" name="Номер слайда 1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9F28BC8-FE2E-5C40-9CA7-994470E6D055}"/>
              </a:ext>
            </a:extLst>
          </p:cNvPr>
          <p:cNvCxnSpPr/>
          <p:nvPr/>
        </p:nvCxnSpPr>
        <p:spPr>
          <a:xfrm>
            <a:off x="671599" y="6258553"/>
            <a:ext cx="10716902" cy="0"/>
          </a:xfrm>
          <a:prstGeom prst="line">
            <a:avLst/>
          </a:prstGeom>
          <a:ln w="15875">
            <a:solidFill>
              <a:srgbClr val="899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01976" y="1806764"/>
            <a:ext cx="5611010" cy="425244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3347F2"/>
                </a:solidFill>
                <a:latin typeface="Arial" pitchFamily="34" charset="0"/>
                <a:cs typeface="Arial" pitchFamily="34" charset="0"/>
              </a:rPr>
              <a:t>Выгоды</a:t>
            </a: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возможность комфортного размещения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значительного количества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релокированных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высококвалифицированных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специалистов</a:t>
            </a: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квартиры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передаются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полностью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готовыми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заселению: с отделкой, меблировкой,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обеспеченные техникой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жильцами заключается полноценный договор аренды, защищающий права и интересы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всех сторон сделки</a:t>
            </a: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жилищный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фонд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может строится как компанией самостоятельно, так и приобретаться у застройщиков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(в рамках корпоративной аренды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варианты с возможностью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дальнейшем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выкупа жилья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собственность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07862" y="1806764"/>
            <a:ext cx="5552488" cy="299312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FF004C"/>
                </a:solidFill>
                <a:latin typeface="Arial" pitchFamily="34" charset="0"/>
                <a:cs typeface="Arial" pitchFamily="34" charset="0"/>
              </a:rPr>
              <a:t>Барьеры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наличие необходимой инженерной инфраструктуры</a:t>
            </a:r>
            <a:endParaRPr lang="ru-RU" sz="1600" b="1" dirty="0" smtClean="0">
              <a:solidFill>
                <a:srgbClr val="FF004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доступность социальной, культурно-досуговой 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и транспортной инфраструктуры</a:t>
            </a:r>
            <a:endParaRPr lang="en-US" sz="1600" b="1" dirty="0" smtClean="0">
              <a:solidFill>
                <a:srgbClr val="FF004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отсутствие или несовершенство механизмов государственной поддержки </a:t>
            </a:r>
            <a:endParaRPr lang="ru-RU" sz="1600" b="1" dirty="0" smtClean="0">
              <a:solidFill>
                <a:srgbClr val="FF004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отсутствие мотивации на местах по содействию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в реализации проектов корпоративного арендного жилья</a:t>
            </a:r>
            <a:endParaRPr lang="ru-RU" sz="900" b="1" dirty="0">
              <a:solidFill>
                <a:srgbClr val="FF004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3" name="Picture 2" descr="https://avatars.mds.yandex.net/i?id=0fb0e1ae3d97acde521ba9d28752f8de81206947-6845455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6" b="35016"/>
          <a:stretch/>
        </p:blipFill>
        <p:spPr bwMode="auto">
          <a:xfrm>
            <a:off x="8991209" y="5603281"/>
            <a:ext cx="1828800" cy="5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01976" y="1271870"/>
            <a:ext cx="589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 корпоративного арендного жилья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7862" y="5692643"/>
            <a:ext cx="2257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Технополис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GS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»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307862" y="4859045"/>
            <a:ext cx="5080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Кейс корпоративного арендного жилья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в г. Гусев, Калининградской области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016187" y="1397797"/>
            <a:ext cx="320569" cy="274434"/>
          </a:xfrm>
          <a:prstGeom prst="rect">
            <a:avLst/>
          </a:prstGeom>
          <a:solidFill>
            <a:srgbClr val="21ECE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016187" y="1757516"/>
            <a:ext cx="320569" cy="274434"/>
          </a:xfrm>
          <a:prstGeom prst="rect">
            <a:avLst/>
          </a:prstGeom>
          <a:solidFill>
            <a:srgbClr val="FF00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016187" y="4275551"/>
            <a:ext cx="320569" cy="274434"/>
          </a:xfrm>
          <a:prstGeom prst="rect">
            <a:avLst/>
          </a:prstGeom>
          <a:solidFill>
            <a:srgbClr val="FFC09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016187" y="3556111"/>
            <a:ext cx="320569" cy="274434"/>
          </a:xfrm>
          <a:prstGeom prst="rect">
            <a:avLst/>
          </a:prstGeom>
          <a:solidFill>
            <a:srgbClr val="3347F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1016187" y="3915830"/>
            <a:ext cx="320569" cy="274434"/>
          </a:xfrm>
          <a:prstGeom prst="rect">
            <a:avLst/>
          </a:prstGeom>
          <a:solidFill>
            <a:srgbClr val="9D82E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016187" y="2117235"/>
            <a:ext cx="320569" cy="274434"/>
          </a:xfrm>
          <a:prstGeom prst="rect">
            <a:avLst/>
          </a:prstGeom>
          <a:solidFill>
            <a:srgbClr val="04092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016187" y="2476954"/>
            <a:ext cx="320569" cy="274434"/>
          </a:xfrm>
          <a:prstGeom prst="rect">
            <a:avLst/>
          </a:prstGeom>
          <a:solidFill>
            <a:srgbClr val="24305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-1016187" y="2836673"/>
            <a:ext cx="320569" cy="274434"/>
          </a:xfrm>
          <a:prstGeom prst="rect">
            <a:avLst/>
          </a:prstGeom>
          <a:solidFill>
            <a:srgbClr val="8B91A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016187" y="3196392"/>
            <a:ext cx="320569" cy="274434"/>
          </a:xfrm>
          <a:prstGeom prst="rect">
            <a:avLst/>
          </a:prstGeom>
          <a:solidFill>
            <a:srgbClr val="F1F5F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E65F4E-AD24-9D43-BBBE-A9C5E8D0A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2" y="6410449"/>
            <a:ext cx="261398" cy="249544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9F28BC8-FE2E-5C40-9CA7-994470E6D055}"/>
              </a:ext>
            </a:extLst>
          </p:cNvPr>
          <p:cNvCxnSpPr/>
          <p:nvPr/>
        </p:nvCxnSpPr>
        <p:spPr>
          <a:xfrm>
            <a:off x="671599" y="6258553"/>
            <a:ext cx="10716902" cy="0"/>
          </a:xfrm>
          <a:prstGeom prst="line">
            <a:avLst/>
          </a:prstGeom>
          <a:ln w="15875">
            <a:solidFill>
              <a:srgbClr val="899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Номер слайда 13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7934143-C1E0-4A0A-BEF4-7051EF266CFF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765ACF-3EE9-4472-960A-1355CA70C243}"/>
              </a:ext>
            </a:extLst>
          </p:cNvPr>
          <p:cNvSpPr txBox="1"/>
          <p:nvPr/>
        </p:nvSpPr>
        <p:spPr>
          <a:xfrm>
            <a:off x="581903" y="204644"/>
            <a:ext cx="111721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Комфорт, безопасность и уверенность в завтрашнем дне — </a:t>
            </a:r>
            <a:b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для привлечения в регион ведущих специалистов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r="23542" b="4981"/>
          <a:stretch/>
        </p:blipFill>
        <p:spPr>
          <a:xfrm>
            <a:off x="681516" y="1097196"/>
            <a:ext cx="4554718" cy="505973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5303190" y="1097196"/>
            <a:ext cx="6450844" cy="6351299"/>
            <a:chOff x="5303190" y="1147113"/>
            <a:chExt cx="6450844" cy="6351299"/>
          </a:xfrm>
        </p:grpSpPr>
        <p:sp>
          <p:nvSpPr>
            <p:cNvPr id="29" name="TextBox 28"/>
            <p:cNvSpPr txBox="1"/>
            <p:nvPr/>
          </p:nvSpPr>
          <p:spPr>
            <a:xfrm>
              <a:off x="5303190" y="1147113"/>
              <a:ext cx="6450844" cy="230832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Площадь территории – </a:t>
              </a:r>
              <a:r>
                <a:rPr lang="ru-RU" sz="1400" b="1" dirty="0" smtClean="0">
                  <a:solidFill>
                    <a:srgbClr val="FF004C"/>
                  </a:solidFill>
                </a:rPr>
                <a:t>5,5 га</a:t>
              </a:r>
              <a:endParaRPr lang="en-US" sz="1400" b="1" dirty="0" smtClean="0">
                <a:solidFill>
                  <a:srgbClr val="FF004C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8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Общая </a:t>
              </a:r>
              <a:r>
                <a:rPr lang="ru-RU" sz="1400" dirty="0" smtClean="0"/>
                <a:t>площадь жилья – </a:t>
              </a:r>
              <a:r>
                <a:rPr lang="ru-RU" sz="1400" b="1" dirty="0" smtClean="0">
                  <a:solidFill>
                    <a:srgbClr val="FF004C"/>
                  </a:solidFill>
                </a:rPr>
                <a:t>7,2 тыс. кв. </a:t>
              </a:r>
              <a:r>
                <a:rPr lang="ru-RU" sz="1400" b="1" dirty="0" smtClean="0">
                  <a:solidFill>
                    <a:srgbClr val="FF004C"/>
                  </a:solidFill>
                </a:rPr>
                <a:t>метров</a:t>
              </a:r>
              <a:r>
                <a:rPr lang="ru-RU" sz="1400" dirty="0" smtClean="0"/>
                <a:t> (10 </a:t>
              </a:r>
              <a:r>
                <a:rPr lang="ru-RU" sz="1400" dirty="0" smtClean="0"/>
                <a:t>коттеджей </a:t>
              </a:r>
              <a:r>
                <a:rPr lang="ru-RU" sz="1400" dirty="0" smtClean="0"/>
                <a:t>и </a:t>
              </a:r>
              <a:r>
                <a:rPr lang="ru-RU" sz="1400" dirty="0" smtClean="0"/>
                <a:t>26 </a:t>
              </a:r>
              <a:r>
                <a:rPr lang="ru-RU" sz="1400" dirty="0" err="1" smtClean="0"/>
                <a:t>таунхаусов</a:t>
              </a:r>
              <a:r>
                <a:rPr lang="ru-RU" sz="1400" dirty="0" smtClean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8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До </a:t>
              </a:r>
              <a:r>
                <a:rPr lang="ru-RU" sz="1400" dirty="0" smtClean="0"/>
                <a:t>предприятий </a:t>
              </a:r>
              <a:r>
                <a:rPr lang="ru-RU" sz="1400" dirty="0" err="1" smtClean="0"/>
                <a:t>Технополиса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GS</a:t>
              </a:r>
              <a:r>
                <a:rPr lang="ru-RU" sz="1400" dirty="0" smtClean="0"/>
                <a:t> – </a:t>
              </a:r>
              <a:r>
                <a:rPr lang="ru-RU" sz="1400" b="1" dirty="0" smtClean="0">
                  <a:solidFill>
                    <a:srgbClr val="FF004C"/>
                  </a:solidFill>
                </a:rPr>
                <a:t>около 1,8 </a:t>
              </a:r>
              <a:r>
                <a:rPr lang="ru-RU" sz="1400" b="1" dirty="0" smtClean="0">
                  <a:solidFill>
                    <a:srgbClr val="FF004C"/>
                  </a:solidFill>
                </a:rPr>
                <a:t>км</a:t>
              </a:r>
              <a:r>
                <a:rPr lang="ru-RU" sz="1400" dirty="0" smtClean="0"/>
                <a:t>, до центра города –</a:t>
              </a:r>
              <a:r>
                <a:rPr lang="ru-RU" sz="1400" b="1" dirty="0" smtClean="0">
                  <a:solidFill>
                    <a:srgbClr val="FF004C"/>
                  </a:solidFill>
                </a:rPr>
                <a:t> 3 км</a:t>
              </a:r>
              <a:endParaRPr lang="ru-RU" sz="1400" b="1" dirty="0" smtClean="0">
                <a:solidFill>
                  <a:srgbClr val="FF004C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800" b="1" dirty="0">
                <a:solidFill>
                  <a:srgbClr val="FF004C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Размер </a:t>
              </a:r>
              <a:r>
                <a:rPr lang="ru-RU" sz="1400" dirty="0" smtClean="0"/>
                <a:t>арендной платы – </a:t>
              </a:r>
              <a:r>
                <a:rPr lang="ru-RU" sz="1400" b="1" dirty="0" smtClean="0">
                  <a:solidFill>
                    <a:srgbClr val="FF004C"/>
                  </a:solidFill>
                </a:rPr>
                <a:t>100 руб./ кв. метр </a:t>
              </a:r>
              <a:r>
                <a:rPr lang="ru-RU" sz="1400" dirty="0" smtClean="0"/>
                <a:t>для резидентов,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коммерческий </a:t>
              </a:r>
              <a:r>
                <a:rPr lang="ru-RU" sz="1400" dirty="0" smtClean="0"/>
                <a:t>размер арендной платы – 300 руб./ кв. </a:t>
              </a:r>
              <a:r>
                <a:rPr lang="ru-RU" sz="1400" dirty="0" smtClean="0"/>
                <a:t>метр </a:t>
              </a:r>
              <a:br>
                <a:rPr lang="ru-RU" sz="1400" dirty="0" smtClean="0"/>
              </a:br>
              <a:r>
                <a:rPr lang="ru-RU" sz="1400" dirty="0" smtClean="0"/>
                <a:t>средняя цена в городе – </a:t>
              </a:r>
              <a:r>
                <a:rPr lang="ru-RU" sz="1400" dirty="0"/>
                <a:t>310 </a:t>
              </a:r>
              <a:r>
                <a:rPr lang="ru-RU" sz="1400" dirty="0" smtClean="0"/>
                <a:t>руб</a:t>
              </a:r>
              <a:r>
                <a:rPr lang="ru-RU" sz="1400" dirty="0"/>
                <a:t>./ кв. метр </a:t>
              </a:r>
              <a:r>
                <a:rPr lang="ru-RU" sz="1400" dirty="0" smtClean="0"/>
                <a:t>по данным ЦИАН на 02.03.2023</a:t>
              </a:r>
              <a:endParaRPr lang="ru-RU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8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Срок договора аренды – </a:t>
              </a:r>
              <a:r>
                <a:rPr lang="ru-RU" sz="1400" b="1" dirty="0" smtClean="0">
                  <a:solidFill>
                    <a:srgbClr val="FF004C"/>
                  </a:solidFill>
                </a:rPr>
                <a:t>не более 11 месяцев </a:t>
              </a:r>
              <a:r>
                <a:rPr lang="ru-RU" sz="1400" dirty="0" smtClean="0"/>
                <a:t>с дальнейшей пролонгацией (средний срок проживания – 2,5 года) </a:t>
              </a:r>
              <a:endParaRPr lang="ru-RU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03190" y="3455437"/>
              <a:ext cx="5912150" cy="2954655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Начало строительства  – </a:t>
              </a:r>
              <a:r>
                <a:rPr lang="ru-RU" sz="1400" b="1" dirty="0" smtClean="0">
                  <a:solidFill>
                    <a:srgbClr val="FF004C"/>
                  </a:solidFill>
                </a:rPr>
                <a:t>2012 </a:t>
              </a:r>
              <a:r>
                <a:rPr lang="ru-RU" sz="1400" b="1" dirty="0" smtClean="0">
                  <a:solidFill>
                    <a:srgbClr val="FF004C"/>
                  </a:solidFill>
                </a:rPr>
                <a:t>год</a:t>
              </a:r>
              <a:r>
                <a:rPr lang="ru-RU" sz="1400" dirty="0" smtClean="0"/>
                <a:t>, ввод – 2014-2015 годы, </a:t>
              </a:r>
              <a:br>
                <a:rPr lang="ru-RU" sz="1400" dirty="0" smtClean="0"/>
              </a:br>
              <a:r>
                <a:rPr lang="ru-RU" sz="1400" dirty="0" smtClean="0"/>
                <a:t>заселение </a:t>
              </a:r>
              <a:r>
                <a:rPr lang="ru-RU" sz="1400" dirty="0" smtClean="0"/>
                <a:t>– июль </a:t>
              </a:r>
              <a:r>
                <a:rPr lang="ru-RU" sz="1400" dirty="0" smtClean="0"/>
                <a:t>2015-2017 годы</a:t>
              </a:r>
              <a:endParaRPr lang="ru-RU" sz="800" b="1" dirty="0">
                <a:solidFill>
                  <a:srgbClr val="FF004C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8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Проектная мощность по количеству постоянно проживающих – 126 единиц жилья (</a:t>
              </a:r>
              <a:r>
                <a:rPr lang="ru-RU" sz="1400" b="1" dirty="0" smtClean="0">
                  <a:solidFill>
                    <a:srgbClr val="FF004C"/>
                  </a:solidFill>
                </a:rPr>
                <a:t>126 семей</a:t>
              </a:r>
              <a:r>
                <a:rPr lang="ru-RU" sz="1400" dirty="0" smtClean="0"/>
                <a:t>), фактически занято – 91 единица жилья, из них 3 единицы не резидентами </a:t>
              </a:r>
              <a:r>
                <a:rPr lang="ru-RU" sz="1400" dirty="0" err="1" smtClean="0"/>
                <a:t>Технополиса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GS</a:t>
              </a:r>
              <a:endParaRPr lang="ru-RU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800" b="1" dirty="0" smtClean="0">
                <a:solidFill>
                  <a:srgbClr val="FF004C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Стоимость строительства – </a:t>
              </a:r>
              <a:r>
                <a:rPr lang="ru-RU" sz="1400" b="1" dirty="0" smtClean="0">
                  <a:solidFill>
                    <a:srgbClr val="FF004C"/>
                  </a:solidFill>
                </a:rPr>
                <a:t>945 млн </a:t>
              </a:r>
              <a:r>
                <a:rPr lang="ru-RU" sz="1400" b="1" dirty="0" smtClean="0">
                  <a:solidFill>
                    <a:srgbClr val="FF004C"/>
                  </a:solidFill>
                </a:rPr>
                <a:t>руб. </a:t>
              </a:r>
              <a:r>
                <a:rPr lang="ru-RU" sz="1400" dirty="0" smtClean="0"/>
                <a:t>за счет собственных средств</a:t>
              </a:r>
              <a:endParaRPr lang="ru-RU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800" b="1" dirty="0">
                <a:solidFill>
                  <a:srgbClr val="FF004C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Стоимость обслуживания/эксплуатации – </a:t>
              </a:r>
              <a:r>
                <a:rPr lang="ru-RU" sz="1400" b="1" dirty="0" smtClean="0">
                  <a:solidFill>
                    <a:srgbClr val="FF004C"/>
                  </a:solidFill>
                </a:rPr>
                <a:t>50 млн руб. в год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800" b="1" dirty="0">
                <a:solidFill>
                  <a:srgbClr val="FF004C"/>
                </a:solidFill>
              </a:endParaRPr>
            </a:p>
          </p:txBody>
        </p:sp>
        <p:graphicFrame>
          <p:nvGraphicFramePr>
            <p:cNvPr id="32" name="Диаграмма 31"/>
            <p:cNvGraphicFramePr/>
            <p:nvPr>
              <p:extLst>
                <p:ext uri="{D42A27DB-BD31-4B8C-83A1-F6EECF244321}">
                  <p14:modId xmlns:p14="http://schemas.microsoft.com/office/powerpoint/2010/main" val="1690970006"/>
                </p:ext>
              </p:extLst>
            </p:nvPr>
          </p:nvGraphicFramePr>
          <p:xfrm>
            <a:off x="5498275" y="4645413"/>
            <a:ext cx="6190095" cy="28529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371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6456079" y="2094215"/>
            <a:ext cx="561774" cy="442847"/>
            <a:chOff x="5815113" y="3207576"/>
            <a:chExt cx="561774" cy="44284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815113" y="3207576"/>
              <a:ext cx="195432" cy="212492"/>
            </a:xfrm>
            <a:prstGeom prst="rect">
              <a:avLst/>
            </a:prstGeom>
            <a:noFill/>
            <a:ln w="28575">
              <a:solidFill>
                <a:srgbClr val="FFC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834163" y="3224651"/>
              <a:ext cx="542724" cy="4257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84040" y="2077140"/>
            <a:ext cx="561774" cy="442847"/>
            <a:chOff x="5815113" y="3207576"/>
            <a:chExt cx="561774" cy="442847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815113" y="3207576"/>
              <a:ext cx="195432" cy="212492"/>
            </a:xfrm>
            <a:prstGeom prst="rect">
              <a:avLst/>
            </a:prstGeom>
            <a:noFill/>
            <a:ln w="28575">
              <a:solidFill>
                <a:srgbClr val="FFC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834163" y="3224651"/>
              <a:ext cx="542724" cy="4257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765ACF-3EE9-4472-960A-1355CA70C243}"/>
              </a:ext>
            </a:extLst>
          </p:cNvPr>
          <p:cNvSpPr txBox="1"/>
          <p:nvPr/>
        </p:nvSpPr>
        <p:spPr>
          <a:xfrm>
            <a:off x="495708" y="265164"/>
            <a:ext cx="108065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рабочих мест на территориях нового строительства не соответствует стандарту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КРТ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016187" y="1397797"/>
            <a:ext cx="320569" cy="274434"/>
          </a:xfrm>
          <a:prstGeom prst="rect">
            <a:avLst/>
          </a:prstGeom>
          <a:solidFill>
            <a:srgbClr val="21ECE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016187" y="1757516"/>
            <a:ext cx="320569" cy="274434"/>
          </a:xfrm>
          <a:prstGeom prst="rect">
            <a:avLst/>
          </a:prstGeom>
          <a:solidFill>
            <a:srgbClr val="FF00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016187" y="4275551"/>
            <a:ext cx="320569" cy="274434"/>
          </a:xfrm>
          <a:prstGeom prst="rect">
            <a:avLst/>
          </a:prstGeom>
          <a:solidFill>
            <a:srgbClr val="FFC09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016187" y="3556111"/>
            <a:ext cx="320569" cy="274434"/>
          </a:xfrm>
          <a:prstGeom prst="rect">
            <a:avLst/>
          </a:prstGeom>
          <a:solidFill>
            <a:srgbClr val="3347F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1016187" y="3915830"/>
            <a:ext cx="320569" cy="274434"/>
          </a:xfrm>
          <a:prstGeom prst="rect">
            <a:avLst/>
          </a:prstGeom>
          <a:solidFill>
            <a:srgbClr val="9D82E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016187" y="2117235"/>
            <a:ext cx="320569" cy="274434"/>
          </a:xfrm>
          <a:prstGeom prst="rect">
            <a:avLst/>
          </a:prstGeom>
          <a:solidFill>
            <a:srgbClr val="04092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016187" y="2476954"/>
            <a:ext cx="320569" cy="274434"/>
          </a:xfrm>
          <a:prstGeom prst="rect">
            <a:avLst/>
          </a:prstGeom>
          <a:solidFill>
            <a:srgbClr val="24305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-1016187" y="2836673"/>
            <a:ext cx="320569" cy="274434"/>
          </a:xfrm>
          <a:prstGeom prst="rect">
            <a:avLst/>
          </a:prstGeom>
          <a:solidFill>
            <a:srgbClr val="8B91A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016187" y="3196392"/>
            <a:ext cx="320569" cy="274434"/>
          </a:xfrm>
          <a:prstGeom prst="rect">
            <a:avLst/>
          </a:prstGeom>
          <a:solidFill>
            <a:srgbClr val="F1F5F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E65F4E-AD24-9D43-BBBE-A9C5E8D0A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2" y="6360753"/>
            <a:ext cx="334886" cy="319699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B5A5984-8CA2-6041-A680-AF96CCF264CA}"/>
              </a:ext>
            </a:extLst>
          </p:cNvPr>
          <p:cNvSpPr/>
          <p:nvPr/>
        </p:nvSpPr>
        <p:spPr>
          <a:xfrm>
            <a:off x="256245" y="6430677"/>
            <a:ext cx="10185332" cy="205184"/>
          </a:xfrm>
          <a:prstGeom prst="rect">
            <a:avLst/>
          </a:prstGeom>
        </p:spPr>
        <p:txBody>
          <a:bodyPr wrap="square" lIns="1134000" tIns="0" rIns="0" bIns="0" anchor="b" anchorCtr="0">
            <a:spAutoFit/>
          </a:bodyPr>
          <a:lstStyle/>
          <a:p>
            <a:pPr>
              <a:lnSpc>
                <a:spcPts val="1575"/>
              </a:lnSpc>
            </a:pPr>
            <a:r>
              <a:rPr lang="ru-RU" sz="1600" dirty="0" smtClean="0">
                <a:solidFill>
                  <a:srgbClr val="899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«Актуальные </a:t>
            </a:r>
            <a:r>
              <a:rPr lang="ru-RU" sz="1600" dirty="0">
                <a:solidFill>
                  <a:srgbClr val="899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развития комплекса промышленного </a:t>
            </a:r>
            <a:r>
              <a:rPr lang="ru-RU" sz="1600" dirty="0" smtClean="0">
                <a:solidFill>
                  <a:srgbClr val="899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строительства» </a:t>
            </a:r>
            <a:endParaRPr lang="ru-RU" sz="1600" dirty="0">
              <a:solidFill>
                <a:srgbClr val="8991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Номер слайда 1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9829" y="2073363"/>
            <a:ext cx="589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Типичная структура рабочих мест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территориях нового строительства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9F28BC8-FE2E-5C40-9CA7-994470E6D055}"/>
              </a:ext>
            </a:extLst>
          </p:cNvPr>
          <p:cNvCxnSpPr/>
          <p:nvPr/>
        </p:nvCxnSpPr>
        <p:spPr>
          <a:xfrm>
            <a:off x="671599" y="6258553"/>
            <a:ext cx="10716902" cy="0"/>
          </a:xfrm>
          <a:prstGeom prst="line">
            <a:avLst/>
          </a:prstGeom>
          <a:ln w="15875">
            <a:solidFill>
              <a:srgbClr val="899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021216766"/>
              </p:ext>
            </p:extLst>
          </p:nvPr>
        </p:nvGraphicFramePr>
        <p:xfrm>
          <a:off x="599829" y="2737128"/>
          <a:ext cx="4850312" cy="218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6550161" y="3333064"/>
            <a:ext cx="5158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rgbClr val="24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&gt;30</a:t>
            </a:r>
            <a:r>
              <a:rPr lang="ru-RU" sz="3200" b="1" dirty="0" smtClean="0">
                <a:solidFill>
                  <a:srgbClr val="24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ru-RU" b="1" dirty="0" smtClean="0">
                <a:solidFill>
                  <a:srgbClr val="24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стандарту КРТ</a:t>
            </a:r>
            <a:endParaRPr lang="ru-RU" b="1" dirty="0">
              <a:solidFill>
                <a:srgbClr val="24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96893" y="2073363"/>
            <a:ext cx="5158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Доля объектов общественно-деловой инфраструктуры от общей площади зданий, 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550159" y="4129416"/>
            <a:ext cx="42784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 smtClean="0">
                <a:solidFill>
                  <a:srgbClr val="24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6-10 % </a:t>
            </a:r>
            <a:r>
              <a:rPr lang="ru-RU" b="1" dirty="0" smtClean="0">
                <a:solidFill>
                  <a:srgbClr val="24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территориях нового строительства</a:t>
            </a:r>
            <a:endParaRPr lang="ru-RU" b="1" dirty="0">
              <a:solidFill>
                <a:srgbClr val="24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3387" y="5049110"/>
            <a:ext cx="638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0" dirty="0" smtClean="0">
                <a:solidFill>
                  <a:srgbClr val="FF004C"/>
                </a:solidFill>
              </a:rPr>
              <a:t>Технологические рабочие места отсутствуют</a:t>
            </a:r>
            <a:endParaRPr lang="ru-RU" sz="1800" b="0" dirty="0">
              <a:solidFill>
                <a:srgbClr val="FF004C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4040" y="5465083"/>
            <a:ext cx="6729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Крупные производства располагаются в радиусе от 3 км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708" y="1227640"/>
            <a:ext cx="11159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Счетная палата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проанализировала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проектов нового жилищного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20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городах, включая территории комплексного освоения (КОТ)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6874903" y="1264303"/>
            <a:ext cx="561774" cy="442847"/>
            <a:chOff x="5815113" y="3207576"/>
            <a:chExt cx="561774" cy="442847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5815113" y="3207576"/>
              <a:ext cx="195432" cy="212492"/>
            </a:xfrm>
            <a:prstGeom prst="rect">
              <a:avLst/>
            </a:prstGeom>
            <a:noFill/>
            <a:ln w="28575">
              <a:solidFill>
                <a:srgbClr val="FFC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834163" y="3224651"/>
              <a:ext cx="542724" cy="4257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87462" y="1256018"/>
            <a:ext cx="561774" cy="442847"/>
            <a:chOff x="5815113" y="3207576"/>
            <a:chExt cx="561774" cy="44284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5815113" y="3207576"/>
              <a:ext cx="195432" cy="212492"/>
            </a:xfrm>
            <a:prstGeom prst="rect">
              <a:avLst/>
            </a:prstGeom>
            <a:noFill/>
            <a:ln w="28575">
              <a:solidFill>
                <a:srgbClr val="FFC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834163" y="3224651"/>
              <a:ext cx="542724" cy="4257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765ACF-3EE9-4472-960A-1355CA70C243}"/>
              </a:ext>
            </a:extLst>
          </p:cNvPr>
          <p:cNvSpPr txBox="1"/>
          <p:nvPr/>
        </p:nvSpPr>
        <p:spPr>
          <a:xfrm>
            <a:off x="573386" y="293958"/>
            <a:ext cx="110487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Органам исполнительной власти необходимо решать </a:t>
            </a:r>
            <a:b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транспортные проблемы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 жилья без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мест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016187" y="1397797"/>
            <a:ext cx="320569" cy="274434"/>
          </a:xfrm>
          <a:prstGeom prst="rect">
            <a:avLst/>
          </a:prstGeom>
          <a:solidFill>
            <a:srgbClr val="21ECE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016187" y="1757516"/>
            <a:ext cx="320569" cy="274434"/>
          </a:xfrm>
          <a:prstGeom prst="rect">
            <a:avLst/>
          </a:prstGeom>
          <a:solidFill>
            <a:srgbClr val="FF00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016187" y="4275551"/>
            <a:ext cx="320569" cy="274434"/>
          </a:xfrm>
          <a:prstGeom prst="rect">
            <a:avLst/>
          </a:prstGeom>
          <a:solidFill>
            <a:srgbClr val="FFC09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016187" y="3556111"/>
            <a:ext cx="320569" cy="274434"/>
          </a:xfrm>
          <a:prstGeom prst="rect">
            <a:avLst/>
          </a:prstGeom>
          <a:solidFill>
            <a:srgbClr val="3347F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1016187" y="3915830"/>
            <a:ext cx="320569" cy="274434"/>
          </a:xfrm>
          <a:prstGeom prst="rect">
            <a:avLst/>
          </a:prstGeom>
          <a:solidFill>
            <a:srgbClr val="9D82E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016187" y="2117235"/>
            <a:ext cx="320569" cy="274434"/>
          </a:xfrm>
          <a:prstGeom prst="rect">
            <a:avLst/>
          </a:prstGeom>
          <a:solidFill>
            <a:srgbClr val="04092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016187" y="2476954"/>
            <a:ext cx="320569" cy="274434"/>
          </a:xfrm>
          <a:prstGeom prst="rect">
            <a:avLst/>
          </a:prstGeom>
          <a:solidFill>
            <a:srgbClr val="24305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-1016187" y="2836673"/>
            <a:ext cx="320569" cy="274434"/>
          </a:xfrm>
          <a:prstGeom prst="rect">
            <a:avLst/>
          </a:prstGeom>
          <a:solidFill>
            <a:srgbClr val="8B91A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016187" y="3196392"/>
            <a:ext cx="320569" cy="274434"/>
          </a:xfrm>
          <a:prstGeom prst="rect">
            <a:avLst/>
          </a:prstGeom>
          <a:solidFill>
            <a:srgbClr val="F1F5F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E65F4E-AD24-9D43-BBBE-A9C5E8D0A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2" y="6360753"/>
            <a:ext cx="334886" cy="319699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B5A5984-8CA2-6041-A680-AF96CCF264CA}"/>
              </a:ext>
            </a:extLst>
          </p:cNvPr>
          <p:cNvSpPr/>
          <p:nvPr/>
        </p:nvSpPr>
        <p:spPr>
          <a:xfrm>
            <a:off x="256245" y="6430677"/>
            <a:ext cx="10185332" cy="205184"/>
          </a:xfrm>
          <a:prstGeom prst="rect">
            <a:avLst/>
          </a:prstGeom>
        </p:spPr>
        <p:txBody>
          <a:bodyPr wrap="square" lIns="1134000" tIns="0" rIns="0" bIns="0" anchor="b" anchorCtr="0">
            <a:spAutoFit/>
          </a:bodyPr>
          <a:lstStyle/>
          <a:p>
            <a:pPr>
              <a:lnSpc>
                <a:spcPts val="1575"/>
              </a:lnSpc>
            </a:pPr>
            <a:r>
              <a:rPr lang="ru-RU" sz="1600" dirty="0">
                <a:solidFill>
                  <a:srgbClr val="899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«Актуальные задачи развития комплекса промышленного строительства» </a:t>
            </a:r>
          </a:p>
        </p:txBody>
      </p:sp>
      <p:sp>
        <p:nvSpPr>
          <p:cNvPr id="64" name="TextBox 1"/>
          <p:cNvSpPr txBox="1"/>
          <p:nvPr/>
        </p:nvSpPr>
        <p:spPr>
          <a:xfrm>
            <a:off x="573387" y="5946291"/>
            <a:ext cx="10815115" cy="3122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* по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результатам анализа 50 ЖК на территориях КОТ в 20 городах-лидерах жилищного строительства</a:t>
            </a:r>
            <a:endParaRPr lang="ru-RU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Номер слайда 1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976" y="1271870"/>
            <a:ext cx="589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транспортной ситуации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территориях нового строительства*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61746" y="3574143"/>
            <a:ext cx="3137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качества жизни населения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61746" y="2240063"/>
            <a:ext cx="3758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Нагрузка на транспортную инфраструктуру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161746" y="4853911"/>
            <a:ext cx="4112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экономического потенциала территории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9F28BC8-FE2E-5C40-9CA7-994470E6D055}"/>
              </a:ext>
            </a:extLst>
          </p:cNvPr>
          <p:cNvCxnSpPr/>
          <p:nvPr/>
        </p:nvCxnSpPr>
        <p:spPr>
          <a:xfrm>
            <a:off x="671599" y="6258553"/>
            <a:ext cx="10716902" cy="0"/>
          </a:xfrm>
          <a:prstGeom prst="line">
            <a:avLst/>
          </a:prstGeom>
          <a:ln w="15875">
            <a:solidFill>
              <a:srgbClr val="899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s://venteaviviraunpueblo.com/app/uploads/2021/07/ground-transport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19" y="2240063"/>
            <a:ext cx="726345" cy="7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020" y="4829476"/>
            <a:ext cx="634921" cy="634921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7068153" y="3398369"/>
            <a:ext cx="865212" cy="918480"/>
            <a:chOff x="6450767" y="2043838"/>
            <a:chExt cx="865212" cy="91848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767" y="2097106"/>
              <a:ext cx="865212" cy="865212"/>
            </a:xfrm>
            <a:prstGeom prst="rect">
              <a:avLst/>
            </a:prstGeom>
          </p:spPr>
        </p:pic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6462532" y="2043838"/>
              <a:ext cx="853447" cy="865212"/>
            </a:xfrm>
            <a:prstGeom prst="line">
              <a:avLst/>
            </a:prstGeom>
            <a:ln w="28575">
              <a:solidFill>
                <a:srgbClr val="FF00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690756" y="3294714"/>
            <a:ext cx="5019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rgbClr val="24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ru-RU" sz="3200" b="1" dirty="0" smtClean="0">
                <a:solidFill>
                  <a:srgbClr val="24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24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 на общественном транспорте</a:t>
            </a:r>
            <a:endParaRPr lang="ru-RU" b="1" dirty="0">
              <a:solidFill>
                <a:srgbClr val="24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0755" y="3796583"/>
            <a:ext cx="4262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 smtClean="0">
                <a:solidFill>
                  <a:srgbClr val="24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ru-RU" b="1" dirty="0" smtClean="0">
                <a:solidFill>
                  <a:srgbClr val="24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 на личном транспорте</a:t>
            </a:r>
            <a:endParaRPr lang="ru-RU" b="1" dirty="0">
              <a:solidFill>
                <a:srgbClr val="24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9912" y="2141528"/>
            <a:ext cx="48057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 smtClean="0">
                <a:solidFill>
                  <a:srgbClr val="24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61 % </a:t>
            </a:r>
            <a:r>
              <a:rPr lang="ru-RU" b="1" dirty="0" smtClean="0">
                <a:solidFill>
                  <a:srgbClr val="24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пользуются личным транспортом</a:t>
            </a:r>
            <a:endParaRPr lang="ru-RU" b="1" dirty="0">
              <a:solidFill>
                <a:srgbClr val="24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2027" y="4605843"/>
            <a:ext cx="57587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 smtClean="0">
                <a:solidFill>
                  <a:srgbClr val="24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49 % </a:t>
            </a:r>
            <a:r>
              <a:rPr lang="ru-RU" b="1" dirty="0" smtClean="0">
                <a:solidFill>
                  <a:srgbClr val="24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обеспечено остановками общественного транспорта</a:t>
            </a:r>
            <a:endParaRPr lang="ru-RU" b="1" dirty="0">
              <a:solidFill>
                <a:srgbClr val="24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0756" y="3303109"/>
            <a:ext cx="4718006" cy="1082883"/>
          </a:xfrm>
          <a:prstGeom prst="rect">
            <a:avLst/>
          </a:prstGeom>
          <a:noFill/>
          <a:ln w="28575">
            <a:solidFill>
              <a:srgbClr val="FFC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482880" y="3337005"/>
            <a:ext cx="1284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движения в центр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90755" y="2030973"/>
            <a:ext cx="3970739" cy="1082883"/>
          </a:xfrm>
          <a:prstGeom prst="rect">
            <a:avLst/>
          </a:prstGeom>
          <a:noFill/>
          <a:ln w="28575">
            <a:solidFill>
              <a:srgbClr val="21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92238" y="4571430"/>
            <a:ext cx="5418416" cy="1038381"/>
          </a:xfrm>
          <a:prstGeom prst="rect">
            <a:avLst/>
          </a:prstGeom>
          <a:noFill/>
          <a:ln w="28575">
            <a:solidFill>
              <a:srgbClr val="FF0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904094" y="1280747"/>
            <a:ext cx="4860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Последствия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65ACF-3EE9-4472-960A-1355CA70C243}"/>
              </a:ext>
            </a:extLst>
          </p:cNvPr>
          <p:cNvSpPr txBox="1"/>
          <p:nvPr/>
        </p:nvSpPr>
        <p:spPr>
          <a:xfrm>
            <a:off x="581903" y="121181"/>
            <a:ext cx="111721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Китая указывает на необходимость развития промышленности одновременно с развитием городской среды*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специальная зона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Линган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Lingang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пилотной зоны свободной торговли Китая (Шанхай)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016187" y="1397797"/>
            <a:ext cx="320569" cy="274434"/>
          </a:xfrm>
          <a:prstGeom prst="rect">
            <a:avLst/>
          </a:prstGeom>
          <a:solidFill>
            <a:srgbClr val="21ECE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016187" y="1757516"/>
            <a:ext cx="320569" cy="274434"/>
          </a:xfrm>
          <a:prstGeom prst="rect">
            <a:avLst/>
          </a:prstGeom>
          <a:solidFill>
            <a:srgbClr val="FF00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016187" y="4275551"/>
            <a:ext cx="320569" cy="274434"/>
          </a:xfrm>
          <a:prstGeom prst="rect">
            <a:avLst/>
          </a:prstGeom>
          <a:solidFill>
            <a:srgbClr val="FFC09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016187" y="3556111"/>
            <a:ext cx="320569" cy="274434"/>
          </a:xfrm>
          <a:prstGeom prst="rect">
            <a:avLst/>
          </a:prstGeom>
          <a:solidFill>
            <a:srgbClr val="3347F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1016187" y="3915830"/>
            <a:ext cx="320569" cy="274434"/>
          </a:xfrm>
          <a:prstGeom prst="rect">
            <a:avLst/>
          </a:prstGeom>
          <a:solidFill>
            <a:srgbClr val="9D82E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016187" y="2117235"/>
            <a:ext cx="320569" cy="274434"/>
          </a:xfrm>
          <a:prstGeom prst="rect">
            <a:avLst/>
          </a:prstGeom>
          <a:solidFill>
            <a:srgbClr val="04092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016187" y="2476954"/>
            <a:ext cx="320569" cy="274434"/>
          </a:xfrm>
          <a:prstGeom prst="rect">
            <a:avLst/>
          </a:prstGeom>
          <a:solidFill>
            <a:srgbClr val="24305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-1016187" y="2836673"/>
            <a:ext cx="320569" cy="274434"/>
          </a:xfrm>
          <a:prstGeom prst="rect">
            <a:avLst/>
          </a:prstGeom>
          <a:solidFill>
            <a:srgbClr val="8B91A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016187" y="3196392"/>
            <a:ext cx="320569" cy="274434"/>
          </a:xfrm>
          <a:prstGeom prst="rect">
            <a:avLst/>
          </a:prstGeom>
          <a:solidFill>
            <a:srgbClr val="F1F5F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E65F4E-AD24-9D43-BBBE-A9C5E8D0A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2" y="6360753"/>
            <a:ext cx="334886" cy="319699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B5A5984-8CA2-6041-A680-AF96CCF264CA}"/>
              </a:ext>
            </a:extLst>
          </p:cNvPr>
          <p:cNvSpPr/>
          <p:nvPr/>
        </p:nvSpPr>
        <p:spPr>
          <a:xfrm>
            <a:off x="256245" y="6430677"/>
            <a:ext cx="10185332" cy="205184"/>
          </a:xfrm>
          <a:prstGeom prst="rect">
            <a:avLst/>
          </a:prstGeom>
        </p:spPr>
        <p:txBody>
          <a:bodyPr wrap="square" lIns="1134000" tIns="0" rIns="0" bIns="0" anchor="b" anchorCtr="0">
            <a:spAutoFit/>
          </a:bodyPr>
          <a:lstStyle/>
          <a:p>
            <a:pPr>
              <a:lnSpc>
                <a:spcPts val="1575"/>
              </a:lnSpc>
            </a:pPr>
            <a:r>
              <a:rPr lang="ru-RU" sz="1600" dirty="0" smtClean="0">
                <a:solidFill>
                  <a:srgbClr val="899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«Актуальные </a:t>
            </a:r>
            <a:r>
              <a:rPr lang="ru-RU" sz="1600" dirty="0">
                <a:solidFill>
                  <a:srgbClr val="899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развития комплекса промышленного </a:t>
            </a:r>
            <a:r>
              <a:rPr lang="ru-RU" sz="1600" dirty="0" smtClean="0">
                <a:solidFill>
                  <a:srgbClr val="899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строительства» </a:t>
            </a:r>
            <a:endParaRPr lang="ru-RU" sz="1600" dirty="0">
              <a:solidFill>
                <a:srgbClr val="8991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1"/>
          <p:cNvSpPr txBox="1"/>
          <p:nvPr/>
        </p:nvSpPr>
        <p:spPr>
          <a:xfrm>
            <a:off x="573388" y="5946291"/>
            <a:ext cx="10815114" cy="3122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данным материала «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Shanghai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Built Its Own Silicon Valley, and Very Few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Came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Bloomberg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Номер слайда 1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4143-C1E0-4A0A-BEF4-7051EF266CFF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9F28BC8-FE2E-5C40-9CA7-994470E6D055}"/>
              </a:ext>
            </a:extLst>
          </p:cNvPr>
          <p:cNvCxnSpPr/>
          <p:nvPr/>
        </p:nvCxnSpPr>
        <p:spPr>
          <a:xfrm>
            <a:off x="671599" y="6258553"/>
            <a:ext cx="10716902" cy="0"/>
          </a:xfrm>
          <a:prstGeom prst="line">
            <a:avLst/>
          </a:prstGeom>
          <a:ln w="15875">
            <a:solidFill>
              <a:srgbClr val="899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5FE6E574-5780-B946-8231-543E1A755BCB}"/>
              </a:ext>
            </a:extLst>
          </p:cNvPr>
          <p:cNvSpPr txBox="1">
            <a:spLocks/>
          </p:cNvSpPr>
          <p:nvPr/>
        </p:nvSpPr>
        <p:spPr>
          <a:xfrm>
            <a:off x="688778" y="1397797"/>
            <a:ext cx="5440543" cy="44885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стартовал в </a:t>
            </a:r>
            <a:r>
              <a:rPr lang="ru-RU" sz="1800" b="1" dirty="0" smtClean="0">
                <a:solidFill>
                  <a:srgbClr val="FF004C"/>
                </a:solidFill>
                <a:latin typeface="Arial" pitchFamily="34" charset="0"/>
                <a:cs typeface="Arial" pitchFamily="34" charset="0"/>
              </a:rPr>
              <a:t>2019 году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Расположен в </a:t>
            </a:r>
            <a:r>
              <a:rPr lang="ru-RU" sz="1800" b="1" dirty="0" smtClean="0">
                <a:solidFill>
                  <a:srgbClr val="FF004C"/>
                </a:solidFill>
                <a:latin typeface="Arial" pitchFamily="34" charset="0"/>
                <a:cs typeface="Arial" pitchFamily="34" charset="0"/>
              </a:rPr>
              <a:t>90 мин.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езды от центра Шанхая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1800" b="1" dirty="0" smtClean="0">
                <a:solidFill>
                  <a:srgbClr val="FF004C"/>
                </a:solidFill>
                <a:latin typeface="Arial" pitchFamily="34" charset="0"/>
                <a:cs typeface="Arial" pitchFamily="34" charset="0"/>
              </a:rPr>
              <a:t>120 кв. км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(план расширения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к 2035 г. до 837 кв. км)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Основные отрасли – интегральные схемы, искусственный интеллект, биомедицина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и гражданская авиация с объемом инвестиций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к 2025 г. около 600 млрд юаней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Крупнейшие инвесторы – китайские компании, а также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Tesla Inc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и др.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К 2025 году более чем 1000 высокотехнологичных компаний,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научно-исследовательских институтов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и 8 лабораторий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5FE6E574-5780-B946-8231-543E1A755BCB}"/>
              </a:ext>
            </a:extLst>
          </p:cNvPr>
          <p:cNvSpPr txBox="1">
            <a:spLocks/>
          </p:cNvSpPr>
          <p:nvPr/>
        </p:nvSpPr>
        <p:spPr>
          <a:xfrm>
            <a:off x="6331196" y="1378897"/>
            <a:ext cx="5521905" cy="1865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FF004C"/>
                </a:solidFill>
                <a:latin typeface="Arial" pitchFamily="34" charset="0"/>
                <a:cs typeface="Arial" pitchFamily="34" charset="0"/>
              </a:rPr>
              <a:t>Вызовы: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Нехватка ученых и инженеров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Высококвалифицированные специалисты требуют высокого качества жизни и работы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Нехватка базовой инфраструктуры (жилье, школы, общественный транспорт и т.д.)</a:t>
            </a: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5FE6E574-5780-B946-8231-543E1A755BCB}"/>
              </a:ext>
            </a:extLst>
          </p:cNvPr>
          <p:cNvSpPr txBox="1">
            <a:spLocks/>
          </p:cNvSpPr>
          <p:nvPr/>
        </p:nvSpPr>
        <p:spPr>
          <a:xfrm>
            <a:off x="6331195" y="3384588"/>
            <a:ext cx="5521905" cy="2763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3347F2"/>
                </a:solidFill>
                <a:latin typeface="Arial" pitchFamily="34" charset="0"/>
                <a:cs typeface="Arial" pitchFamily="34" charset="0"/>
              </a:rPr>
              <a:t>Планы: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Строительство к 2025 году квартир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для 800 тыс. жителей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Предоставление видов на жительство «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хукоу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Расширение социальной инфраструктуры и сети общественного транспорта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Строительство железной дороги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до международного аэропорта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Пудун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b="1" dirty="0" smtClean="0">
              <a:solidFill>
                <a:srgbClr val="FF004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5769</TotalTime>
  <Words>770</Words>
  <Application>Microsoft Office PowerPoint</Application>
  <PresentationFormat>Широкоэкранный</PresentationFormat>
  <Paragraphs>176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Строительный форум «Актуальные задачи развития комплекса промышленного строительства в рамках стратегии модернизации экономики и роста современного производственного потенциала России»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Смирнов</dc:creator>
  <cp:lastModifiedBy>Богданов Леонид Витальевич</cp:lastModifiedBy>
  <cp:revision>280</cp:revision>
  <dcterms:created xsi:type="dcterms:W3CDTF">2022-08-08T07:03:06Z</dcterms:created>
  <dcterms:modified xsi:type="dcterms:W3CDTF">2023-03-03T06:28:58Z</dcterms:modified>
</cp:coreProperties>
</file>