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747" r:id="rId3"/>
    <p:sldId id="748" r:id="rId4"/>
    <p:sldId id="735" r:id="rId5"/>
    <p:sldId id="755" r:id="rId6"/>
    <p:sldId id="744" r:id="rId7"/>
    <p:sldId id="745" r:id="rId8"/>
    <p:sldId id="752" r:id="rId9"/>
    <p:sldId id="750" r:id="rId10"/>
    <p:sldId id="740" r:id="rId11"/>
    <p:sldId id="707" r:id="rId12"/>
    <p:sldId id="708" r:id="rId13"/>
    <p:sldId id="751" r:id="rId14"/>
    <p:sldId id="743" r:id="rId15"/>
    <p:sldId id="756" r:id="rId16"/>
    <p:sldId id="753" r:id="rId17"/>
    <p:sldId id="757" r:id="rId18"/>
    <p:sldId id="724" r:id="rId19"/>
  </p:sldIdLst>
  <p:sldSz cx="24384000" cy="13716000"/>
  <p:notesSz cx="6888163" cy="10020300"/>
  <p:defaultTextStyle>
    <a:defPPr>
      <a:defRPr lang="es-ES"/>
    </a:defPPr>
    <a:lvl1pPr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342900" indent="1143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685800" indent="2286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028700" indent="3429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371600" indent="4572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27">
          <p15:clr>
            <a:srgbClr val="A4A3A4"/>
          </p15:clr>
        </p15:guide>
        <p15:guide id="2" pos="7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02D"/>
    <a:srgbClr val="21446C"/>
    <a:srgbClr val="AABFDA"/>
    <a:srgbClr val="6D6D6D"/>
    <a:srgbClr val="B13564"/>
    <a:srgbClr val="66FFFF"/>
    <a:srgbClr val="658E6B"/>
    <a:srgbClr val="5453BB"/>
    <a:srgbClr val="FF9462"/>
    <a:srgbClr val="0325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60"/>
  </p:normalViewPr>
  <p:slideViewPr>
    <p:cSldViewPr>
      <p:cViewPr>
        <p:scale>
          <a:sx n="50" d="100"/>
          <a:sy n="50" d="100"/>
        </p:scale>
        <p:origin x="-744" y="-570"/>
      </p:cViewPr>
      <p:guideLst>
        <p:guide orient="horz" pos="5227"/>
        <p:guide pos="7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720" y="-112"/>
      </p:cViewPr>
      <p:guideLst>
        <p:guide orient="horz" pos="2880"/>
        <p:guide orient="horz" pos="3156"/>
        <p:guide pos="2160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es-ES" noProof="0">
                <a:sym typeface="Lucida Grande" charset="0"/>
              </a:rPr>
              <a:t>Second level</a:t>
            </a:r>
          </a:p>
          <a:p>
            <a:pPr lvl="2"/>
            <a:r>
              <a:rPr lang="es-ES" noProof="0">
                <a:sym typeface="Lucida Grande" charset="0"/>
              </a:rPr>
              <a:t>Third level</a:t>
            </a:r>
          </a:p>
          <a:p>
            <a:pPr lvl="3"/>
            <a:r>
              <a:rPr lang="es-ES" noProof="0">
                <a:sym typeface="Lucida Grande" charset="0"/>
              </a:rPr>
              <a:t>Fourth level</a:t>
            </a:r>
          </a:p>
          <a:p>
            <a:pPr lvl="4"/>
            <a:r>
              <a:rPr lang="es-ES" noProof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5364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lIns="96616" tIns="48308" rIns="96616" bIns="48308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45294-132C-4D4F-BB75-AD9CBBBEE5E6}" type="slidenum">
              <a:rPr kumimoji="0" lang="ru-RU" sz="5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7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E5C4-AFFC-7242-9333-D7015B89E2CC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2064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BF04-4142-FB4B-AA99-6EA27E0E443D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3803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3627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3627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850-554B-1841-B256-C7C6A27950B3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5957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E5C4-AFFC-7242-9333-D7015B89E2C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37414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717D-7E5A-2E4B-9B73-2348948C85F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6658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49D-AFEB-F74B-A14C-367116A7FAC6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41575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1B1A-060B-674F-AAF8-2A0A6482BC4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97529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C98D-A6C1-8645-989D-7FEB1355057B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73132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E7B-14D0-3C4D-AE9E-46C65BB71EC7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04548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C2A4-F3D0-CD42-ACC5-1F30CBE92F7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82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717D-7E5A-2E4B-9B73-2348948C85F3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299889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7E8F-AA3C-C64E-B389-DE83152EF535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62389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>
                <a:sym typeface="Gill Sans" charset="0"/>
              </a:rPr>
              <a:t>Чтобы добавить рисунок, перетащите его на заполнитель или щелкните значок</a:t>
            </a:r>
            <a:endParaRPr lang="es-ES" noProof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17A5-5CD3-9E41-9902-2B9175E04E0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31223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BF04-4142-FB4B-AA99-6EA27E0E443D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19042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362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362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850-554B-1841-B256-C7C6A27950B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3604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49D-AFEB-F74B-A14C-367116A7FAC6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52390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1B1A-060B-674F-AAF8-2A0A6482BC4C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7045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C98D-A6C1-8645-989D-7FEB1355057B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8864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E7B-14D0-3C4D-AE9E-46C65BB71EC7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31009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C2A4-F3D0-CD42-ACC5-1F30CBE92F79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42297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7E8F-AA3C-C64E-B389-DE83152EF535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72745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17A5-5CD3-9E41-9902-2B9175E04E09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49026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387600" y="7073900"/>
            <a:ext cx="196215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Gill Sans" charset="0"/>
              </a:rPr>
              <a:t>Click to edit Master text styles</a:t>
            </a:r>
          </a:p>
          <a:p>
            <a:pPr lvl="1"/>
            <a:r>
              <a:rPr lang="es-ES">
                <a:sym typeface="Gill Sans" charset="0"/>
              </a:rPr>
              <a:t>Second level</a:t>
            </a:r>
          </a:p>
          <a:p>
            <a:pPr lvl="2"/>
            <a:r>
              <a:rPr lang="es-ES">
                <a:sym typeface="Gill Sans" charset="0"/>
              </a:rPr>
              <a:t>Third level</a:t>
            </a:r>
          </a:p>
          <a:p>
            <a:pPr lvl="3"/>
            <a:r>
              <a:rPr lang="es-ES">
                <a:sym typeface="Gill Sans" charset="0"/>
              </a:rPr>
              <a:t>Fourth level</a:t>
            </a:r>
          </a:p>
          <a:p>
            <a:pPr lvl="4"/>
            <a:r>
              <a:rPr lang="es-ES">
                <a:sym typeface="Gill Sans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76100" y="130810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B6921B5E-C8C2-A545-A6E7-C47841E38EB4}" type="slidenum">
              <a:rPr lang="es-ES"/>
              <a:pPr>
                <a:defRPr/>
              </a:pPr>
              <a:t>‹#›</a:t>
            </a:fld>
            <a:endParaRPr lang="es-E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825500" rtl="0" eaLnBrk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заголовка</a:t>
            </a:r>
            <a:endParaRPr lang="es-ES">
              <a:sym typeface="Gill Sans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387600" y="7073900"/>
            <a:ext cx="196215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текста</a:t>
            </a:r>
          </a:p>
          <a:p>
            <a:pPr lvl="1"/>
            <a:r>
              <a:rPr lang="ru-RU">
                <a:sym typeface="Gill Sans" charset="0"/>
              </a:rPr>
              <a:t>Второй уровень</a:t>
            </a:r>
          </a:p>
          <a:p>
            <a:pPr lvl="2"/>
            <a:r>
              <a:rPr lang="ru-RU">
                <a:sym typeface="Gill Sans" charset="0"/>
              </a:rPr>
              <a:t>Третий уровень</a:t>
            </a:r>
          </a:p>
          <a:p>
            <a:pPr lvl="3"/>
            <a:r>
              <a:rPr lang="ru-RU">
                <a:sym typeface="Gill Sans" charset="0"/>
              </a:rPr>
              <a:t>Четвертый уровень</a:t>
            </a:r>
          </a:p>
          <a:p>
            <a:pPr lvl="4"/>
            <a:r>
              <a:rPr lang="ru-RU">
                <a:sym typeface="Gill Sans" charset="0"/>
              </a:rPr>
              <a:t>Пятый уровень</a:t>
            </a:r>
            <a:endParaRPr lang="es-ES">
              <a:sym typeface="Gill Sans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76100" y="130810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B6921B5E-C8C2-A545-A6E7-C47841E38EB4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xmlns="" val="12848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amza.VA@tpprf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/>
          </p:cNvSpPr>
          <p:nvPr/>
        </p:nvSpPr>
        <p:spPr bwMode="auto">
          <a:xfrm>
            <a:off x="1894856" y="3041576"/>
            <a:ext cx="21746416" cy="7992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Lato" charset="0"/>
              </a:rPr>
              <a:t>Владимир Гамза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5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Комплексная реновация промышленных предприятий </a:t>
            </a:r>
          </a:p>
          <a:p>
            <a:pPr>
              <a:lnSpc>
                <a:spcPct val="150000"/>
              </a:lnSpc>
              <a:defRPr/>
            </a:pPr>
            <a:r>
              <a:rPr lang="ru-RU" sz="5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как основа модернизации и роста </a:t>
            </a:r>
          </a:p>
          <a:p>
            <a:pPr>
              <a:lnSpc>
                <a:spcPct val="150000"/>
              </a:lnSpc>
              <a:defRPr/>
            </a:pPr>
            <a:r>
              <a:rPr lang="ru-RU" sz="5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российского производственного потенциала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AC5A84-5043-AA42-8B76-23A15F63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664" y="377280"/>
            <a:ext cx="7175500" cy="2806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FFCCCB-89A7-7041-A925-714E97D4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3064" y="542018"/>
            <a:ext cx="2762798" cy="26948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A8AE43-B8F8-134D-AB66-D67396C54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52" y="665312"/>
            <a:ext cx="3096344" cy="3090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2795" y="11322496"/>
            <a:ext cx="12303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Москва, Строительный форум, 03.03.2023</a:t>
            </a:r>
            <a:endParaRPr lang="es-E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994" y="653056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Анализ потенциала реновации промышленной площадки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824" y="1745432"/>
            <a:ext cx="22610512" cy="10662592"/>
          </a:xfrm>
        </p:spPr>
        <p:txBody>
          <a:bodyPr>
            <a:noAutofit/>
          </a:bodyPr>
          <a:lstStyle/>
          <a:p>
            <a:pPr marL="0" indent="-742950"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потенциала реновации промышленной площадки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позволяет качественно подготовить и провести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демонтаж зданий и инфраструктуры, модернизацию технологий и переработку промышленно-строительных отходов. </a:t>
            </a:r>
          </a:p>
          <a:p>
            <a:pPr marL="0" indent="-742950" algn="l">
              <a:spcAft>
                <a:spcPts val="600"/>
              </a:spcAft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потенциала и выбор варианта промышленной реновации включает: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экономический и финансовый аудит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состояния предприятия и его бизнес-модели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техническое обследование зданий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сооружений, внутренней и внешней инфраструктуры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выбор варианта комплексной или частичной реновации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площадки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правовая оценка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возможности и порядка проведения мероприятий по реновации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определение эффективного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варианта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редевелопмента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зданий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инфраструктуры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подготовка возможной новой конкурентоспособной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бизнес-модели предприятия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предварительный просчет элементов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технико-экономического обоснования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расчет возможной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финансовой модели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проекта реновации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определение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источников финансирования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инвестиционного проекта</a:t>
            </a:r>
          </a:p>
          <a:p>
            <a:pPr marL="0" indent="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выбор потенциальных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подрядчиков и исполнителей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реновации</a:t>
            </a:r>
          </a:p>
          <a:p>
            <a:pPr marL="0" indent="0" algn="l"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позволяет подготовить оптимальную дорожную карту реновации предприятия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9690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44" y="521296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Комплексная дорожная карта реализации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проектов промышленной реновации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848" y="1529408"/>
            <a:ext cx="22106456" cy="10518576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Системная оценка потенциала реновации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площадки и ее инфраструктуры в целях проведения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редевелопмента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модернизации технологий.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концепта (вариантов) проекта реновации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промплощадки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ее части.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Выбор варианта 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комплексного инвестиционного проекта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реновации промышленной площадки, ее инфраструктуры и производственного потенциала.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привлечения финансирования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(проектов) в рамках реновации промышленной площадки и модернизации промышленных технологий.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редевелопмента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объектов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инфраструктуры площадки, подлежащих дальнейшему использованию или выделению (продажа/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инвестпроект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работ по демонтажу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промышленных и иных объектов, переработке и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рециклингу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отходов и рекультивации участка под новый проект.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реинжиниринга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развития производственного потенциала.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строительно-монтажных и пуско-наладочных работ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продукции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полученной в результате безотходной переработки промышленно-строительных отходов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редевелопмента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демонтажа объектов.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авторского надзора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реализацией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инвестпроекта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514350" indent="-514350" algn="l">
              <a:spcAft>
                <a:spcPts val="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6045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936" y="305272"/>
            <a:ext cx="21314368" cy="8619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Источники и инструменты финансирования проектов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«</a:t>
            </a:r>
            <a:r>
              <a:rPr kumimoji="0" lang="ru-RU" sz="4400" b="1" i="0" u="none" strike="noStrike" kern="0" cap="none" spc="0" normalizeH="0" baseline="0" noProof="0" dirty="0" err="1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Браунфилд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»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096" y="1529408"/>
            <a:ext cx="19082120" cy="10585176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Фабрика проектного финансирования ВЭБ.РФ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Фонд развития моногородов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Центр государственно-частного партнерства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Фонд развития промышленности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фонд технологического развития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Отраслевые и региональные государственные институты развития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Офсетные контракты государственных организаций и корпораций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Инвестиционные банковские кредиты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Лизинг технологий, машин, оборудования и объектов недвижимости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Промышленная ипотека недвижимости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Специальные инвестиционные контракты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Соглашения о защите и поощрении капиталовложений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Закрытые паевые инвестиционные фонды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Эмиссия ценных бумаг и цифровых финансовых активов (УЦП,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токены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Целевые меры государственной поддержки проектов реновации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5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032" y="809328"/>
            <a:ext cx="18766951" cy="722945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Полная денежная масса сбережений в России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(01.01.2023)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84" y="2105472"/>
            <a:ext cx="19154128" cy="9145016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Полная денежная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масса сбережений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134,2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Национальная денежная масса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89,6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  <a:endParaRPr lang="ru-RU" sz="40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Правительства в ЦБ =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7,2 </a:t>
            </a:r>
            <a:r>
              <a:rPr lang="ru-RU" sz="4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Денежная масса М2 </a:t>
            </a:r>
            <a:r>
              <a:rPr lang="ru-RU" sz="4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82,4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безналичные в банках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67,0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наличные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 банков – М0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15,4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 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Денежная масса в иностранной валюте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44,6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золото-валютные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резервы ЦБ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резидентов РФ за рубежом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наличные в инвалюте = 7,6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Офшорные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иностранной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валюте (оценка 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 млрд)</a:t>
            </a:r>
          </a:p>
          <a:p>
            <a:pPr algn="l">
              <a:spcAft>
                <a:spcPts val="18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182888" y="11682536"/>
            <a:ext cx="6637262" cy="5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Банк России, ФНС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8518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0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Структура инвестиций в основной капитал в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России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3008" y="1313384"/>
            <a:ext cx="20882320" cy="10657184"/>
          </a:xfrm>
        </p:spPr>
        <p:txBody>
          <a:bodyPr/>
          <a:lstStyle/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Собственные средства предприятий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59,6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Привлеченные средства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40,4%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том числе: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частные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26,8%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государственные = 13,6%</a:t>
            </a:r>
          </a:p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привлеченных инвестиций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(доля 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общем объеме инвестиций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корпоративные и частные займы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14,7%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средства = 13,6%, в том числе: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бюджет = 5,8%; внебюджетные фонды = 0,1%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регионы = 6,7%; муниципалитеты = 1,0%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кредиты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банков и лизинг = 9,1%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долевое участие в строительстве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1,6% (в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 числе населения = 1,3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иностранные инвестиции = 1,4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l">
              <a:spcAft>
                <a:spcPts val="1200"/>
              </a:spcAft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капиталовложений в ВВП многие годы менее 20%.</a:t>
            </a:r>
          </a:p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опережающий рост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объема трансмиссии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сбережений в инвестиции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78276" y="11948542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2" y="377280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Меры развития и поддержки инвестиций в промышленную реновацию</a:t>
            </a:r>
            <a:endParaRPr lang="ru-RU" sz="44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920" y="1313384"/>
            <a:ext cx="21602400" cy="11089232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национальной программы поддержки промышленной реновации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 на основе технологий «Индустрия-4.0» - широкий набор налоговых, финансовых и административных мер, включая сферу промышленного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строительства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в отраслях и регионах единых институтов развития (ФРП) 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отраслевых и региональных программ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модернизации и строительства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 государственных институтов развития с варианта кредитования (займа) на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проектного финансирования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строительства и развития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прямых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региональных и муниципальных инвестиций в основной капитал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крупных и средних производственных и строительных предприятий,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инвестиций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капитал МСП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офсетных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контрактов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показателей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участия государственных и частных кредитных и финансовых организаций в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инвестировании проектов строительства, реновации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отраслевым и региональным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программам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единого государственного информационного портала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реализуемых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инвестпроектов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нуждающихся в привлечении инвестиций 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промстроительстве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Правительством и Банком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специальной таксономии рисков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инвестпроектов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обеспечивающей значительный рост капиталовложений 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экономику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6045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44" y="377280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Таксономия рисков инвестиций в промышленную реновацию</a:t>
            </a:r>
            <a:endParaRPr lang="ru-RU" sz="44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920" y="1313384"/>
            <a:ext cx="21674408" cy="10873208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таксономия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использование многомерной детальной систематизации и оценки финансовых рисков реализации проектов – переход от залогового кредитования к инвестиционному проектному финансированию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таксономия рисков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основа широкого использования кредитных, фондовых и иных инструментов финансирования проектов современных производств мирового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уровня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проектом таксономии Минэкономразвития и Банка России соответствовать требованиям таксономии смогут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две группы приоритетных проектов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 технологического суверенитета и структурной адаптации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экономики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проектами технологического суверенитета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признаваться новые (в России не имеющиеся) производства 13-ти основных промышленных отраслей экономики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структурной адаптации экономики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или модернизация инфраструктуры для поставок российской продукции и услуг дружественным странам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оценивать соответствие проектов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принятой таксономии будут ВЭБ.РФ, Фонд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Сколково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Российский фонд технологического развития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такой механизм позволит в банковской сфере</a:t>
            </a:r>
            <a:r>
              <a:rPr lang="ru-RU" sz="4000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увеличить объем инвестиций в основной капитал на 10-15%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общего объема капиталовложений в стране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6045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968" y="233264"/>
            <a:ext cx="19672300" cy="22637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13360"/>
                </a:solidFill>
                <a:latin typeface="Lato" charset="0"/>
              </a:rPr>
              <a:t/>
            </a:r>
            <a:br>
              <a:rPr lang="ru-RU" sz="5400" b="1" dirty="0">
                <a:solidFill>
                  <a:srgbClr val="013360"/>
                </a:solidFill>
                <a:latin typeface="Lato" charset="0"/>
              </a:rPr>
            </a:br>
            <a:r>
              <a:rPr lang="ru-RU" sz="48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160" y="3185592"/>
            <a:ext cx="19514168" cy="8352928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Гамза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Комитета РСС по промышленному строительству, реновации производственных предприятий и обращению с отходами строительства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Совета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финансово-промышленной и инвестиционной политике, руководитель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роекта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реновации «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                           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 Правления ТПП России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 Комиссии по строительному комплексу и Комитета по финансовой политике РСПП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ГК «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АлександрГРАДЪ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кандидат экономических и юридических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наук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  <a:buNone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Gamza.VA@tpprf.ru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+7(905)586-61-98</a:t>
            </a: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Lato" charset="0"/>
            </a:endParaRPr>
          </a:p>
          <a:p>
            <a:pPr marL="0" indent="0">
              <a:buNone/>
            </a:pPr>
            <a:r>
              <a:rPr lang="en-US" sz="4400" dirty="0">
                <a:latin typeface="Lato" charset="0"/>
              </a:rPr>
              <a:t> </a:t>
            </a:r>
            <a:endParaRPr lang="ru-RU" sz="4400" dirty="0">
              <a:latin typeface="Lato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233264"/>
            <a:ext cx="20179530" cy="92925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Национальные цели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развития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7024" y="1385392"/>
            <a:ext cx="20594288" cy="10657184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 Президента РФ от 21.07.2020: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ВВП России темпами выше среднемировых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доходов населения не ниже инфляции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реальный рост на 70% инвестиций в основной капитал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 более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25% ВВП)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реальное увеличение на 70%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несырьевого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экспорта (более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строительства жилья до 120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 в год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вхождение по качеству науки и образования в десять ведущих стран мира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в 4 раза вложений в сферу информационных технологий</a:t>
            </a:r>
          </a:p>
          <a:p>
            <a:pPr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Послание Президента РФ от 21.02.2023: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укрепление технологического суверенитета 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индустриального потенциала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опережающий рост обрабатывающей промышленности и станкостроения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 прикладной науки, НИОКР и промышленных инноваций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опережающее развитие инфраструктуры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логистических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коридоров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финансового суверенитета, рост капиталовложений и широкое привлечение средств населения в инвестиции</a:t>
            </a:r>
          </a:p>
          <a:p>
            <a:pPr algn="just">
              <a:spcAft>
                <a:spcPts val="6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2114584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kremlin.ru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514350"/>
            <a:ext cx="20160480" cy="96735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Рост экономик ведущих стран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мира – ВВП по ППС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1990-2021)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7504" y="2105472"/>
            <a:ext cx="15409712" cy="9073008"/>
          </a:xfrm>
        </p:spPr>
        <p:txBody>
          <a:bodyPr/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2470%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26,1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930%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9,1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 = 690% 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1,2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Южная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Корея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610%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Индонезия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Польша = 590% 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1,2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= 580% 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2,2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Австралия = 480% 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1,15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395%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Россия =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390%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3,25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 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315%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3,3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510%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117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110647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МВФ, ВБ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904" y="233264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Промышленность России сегодня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(2022)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088" y="1241376"/>
            <a:ext cx="20090232" cy="10369152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основных фондов производственного назначения = 100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руб.,</a:t>
            </a:r>
          </a:p>
          <a:p>
            <a:pPr marL="360000" indent="-360000"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зданий =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кв.м,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требуют реновации =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</a:t>
            </a:r>
          </a:p>
          <a:p>
            <a:pPr marL="360000" indent="-360000" algn="l">
              <a:spcAft>
                <a:spcPts val="6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Реальный рост 2022: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ВВП = -2,1%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производство = -0,6%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обрабатывающие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производства = -1,3%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производство станков = около 20 тыс. шт. (0,02% ВВП или 0,001% в мире)</a:t>
            </a:r>
          </a:p>
          <a:p>
            <a:pPr marL="360000" indent="-360000" algn="l">
              <a:spcAft>
                <a:spcPts val="6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Состояние: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износ основных фондов = 52%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(полный износ =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20%)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обновления = 4%/год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последние 15 лет (в развитых странах = 10-15%)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выбытия основных фондов = 0,5% в год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(падение в 2 раза за 15 лет)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промзданий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3,8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кв.м/год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последние 15 лет (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1% в год)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Опережающее развитие промышленности = инвестиции </a:t>
            </a:r>
            <a:r>
              <a:rPr lang="en-US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4000" b="1" dirty="0" err="1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руб. в год</a:t>
            </a:r>
          </a:p>
          <a:p>
            <a:pPr marL="360000" indent="-360000" algn="l">
              <a:spcAft>
                <a:spcPts val="600"/>
              </a:spcAft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Реновация и строительство производственных зданий = </a:t>
            </a:r>
            <a:r>
              <a:rPr lang="en-US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&gt; 15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кв.м в год</a:t>
            </a:r>
            <a:endParaRPr lang="ru-RU" sz="40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8832" y="11682536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Источник: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Росстат, ФТС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305272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Основные проблемы промышленного строительства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976" y="1457400"/>
            <a:ext cx="21098344" cy="11017224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единой федеральной долгосрочной программы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и территориального размещения производственного потенциала в России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недостаточность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крупных компаний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проектно-изыскательских 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строительно-монтажных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проектирования и строительства крупных промышленных заводов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низкий уровень технического оснащения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инновационного развития, высокий износ строительной техники, использование малопроизводительных технологий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существенные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диспропорции в размещении региональной инфраструктуры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осуществления деятельности по развитию промышленного строительства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ограничения использования земельных участков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нового строительства и реновации производственных предприятий в городах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высокие издержки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создания производственной инфраструктуры,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избыточные ограничения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строительстве - увеличение стоимости строительства и продукции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системных мер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проектного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финансирования строительства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модернизации и реновации производственных предприятий и инфраструктуры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неразвитость рынка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сбора, переработки,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рециклинга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утилизации отходов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промышленности, строительства, сноса и демонтажа производственных объектов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233264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Стратегические задачи развития промышленного строительства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936" y="1313384"/>
            <a:ext cx="21458384" cy="10657184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комплексной оценки территориально-отраслевого состояния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перспектив развития промышленности в целях определения заказа для строительной отрасли на развитие промышленной и связанной инфраструктуры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синхронизации документов территориального планирования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градостроительного зонирования и документов по планировке территории с мероприятиями федеральных и региональных программ промышленного развития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синхронизации программ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жилищного строительства, развития транспортной, социальной, коммунальной инфраструктур с мероприятиями федеральных и региональных программ промышленного развития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опережающего развития промышленной инфраструктуры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путем эффективного использования ресурсов и социально-экономического, промышленного, инвестиционного и инновационного потенциалов территорий 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совершенствование правовой базы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технического регулирования, порядка размещения площадок и сокращения затрат в промышленном строительстве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максимального использования потенциала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имеющихся промышленных площадок , инфраструктуры и действующих промышленных предприятий для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 модернизации и развития промышленности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984" y="305272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Цели инвестиций в основной капитал в 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2850" y="1485900"/>
            <a:ext cx="20288250" cy="10401300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78276" y="11948542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944" y="1529408"/>
            <a:ext cx="19658184" cy="1058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377280"/>
            <a:ext cx="21746416" cy="78997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Модернизация на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основе 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ESG-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проектов «</a:t>
            </a:r>
            <a:r>
              <a:rPr lang="ru-RU" sz="44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880" y="1385392"/>
            <a:ext cx="22034448" cy="10729192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действует более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тыс. крупных и средних промышленных предприятий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введенных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эксплуатацию 50-90 лет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назад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из этих предприятий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реформированы,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производственные объекты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зачастую не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соответствуют профилю деятельности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значительная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основных фондов предприятий имеет предельный процент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износа 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большая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объектов выведена из оборота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целом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200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 метров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предприятия не видят выхода из сложившейся ситуации,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т.к. промышленная модернизация,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демонтаж объектов,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переработка и </a:t>
            </a:r>
            <a:r>
              <a:rPr kumimoji="0" lang="ru-RU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рециклинг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отходов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связаны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значительными работами и затратами, к которым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 зачастую организационно, технологически и финансово не готовы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обеспечения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модернизации, реновации 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реинжиниринга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таких предприятий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ТПП РФ, РСС и РСПП участвуют в реализации федерального Проекта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реновации «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позволяющего осуществить как полный комплекс, так и отдельные элементы реновации производственных предприятий.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сейчас предпочтительнее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чем инвестиции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Гринфилд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как позволяют эффективно использовать имеющиеся внутренние и внешние инфраструктурные ресурсы для ускоренного решения задач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дпись 2">
            <a:extLst>
              <a:ext uri="{FF2B5EF4-FFF2-40B4-BE49-F238E27FC236}">
                <a16:creationId xmlns="" xmlns:a16="http://schemas.microsoft.com/office/drawing/2014/main" id="{17A91C53-1128-194C-A348-EE37C7C4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72" y="2969568"/>
            <a:ext cx="754345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СИСТЕМНАЯ ОЦЕНКА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ABF381A-1911-4349-B515-CEA9CF1C6D6E}"/>
              </a:ext>
            </a:extLst>
          </p:cNvPr>
          <p:cNvSpPr txBox="1"/>
          <p:nvPr/>
        </p:nvSpPr>
        <p:spPr>
          <a:xfrm>
            <a:off x="1174776" y="665312"/>
            <a:ext cx="22610512" cy="90916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Ключевые элементы проекта промышленной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реновации предприятия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E002D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0028771" y="8644205"/>
            <a:ext cx="64866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Реконструкция и демонтаж зданий, строительно-монтажные работы, переработка,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рециклинг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latin typeface="Exo 2 Light" panose="00000400000000000000" pitchFamily="2" charset="-52"/>
                <a:cs typeface="Times New Roman" panose="02020603050405020304" pitchFamily="18" charset="0"/>
              </a:rPr>
              <a:t>утилизация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отходов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EC0466-34E9-8D49-BFE4-34B3315938C4}"/>
              </a:ext>
            </a:extLst>
          </p:cNvPr>
          <p:cNvSpPr txBox="1"/>
          <p:nvPr/>
        </p:nvSpPr>
        <p:spPr>
          <a:xfrm>
            <a:off x="2110880" y="3905672"/>
            <a:ext cx="7700450" cy="3139321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Анализ потенциала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 ее инфраструктуры в целях проведения эффективного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модернизации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8EBF97-2EF8-954A-942F-08741C596036}"/>
              </a:ext>
            </a:extLst>
          </p:cNvPr>
          <p:cNvSpPr txBox="1"/>
          <p:nvPr/>
        </p:nvSpPr>
        <p:spPr>
          <a:xfrm>
            <a:off x="2038872" y="8658200"/>
            <a:ext cx="7088694" cy="2708434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Подготовка комплексного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инвестпроекта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всеи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или проект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отдельных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частеи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</a:t>
            </a:r>
          </a:p>
        </p:txBody>
      </p:sp>
      <p:sp>
        <p:nvSpPr>
          <p:cNvPr id="28" name="Надпись 2">
            <a:extLst>
              <a:ext uri="{FF2B5EF4-FFF2-40B4-BE49-F238E27FC236}">
                <a16:creationId xmlns="" xmlns:a16="http://schemas.microsoft.com/office/drawing/2014/main" id="{F5F15099-2E1E-5648-8F5B-0D1CC10A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80" y="7578080"/>
            <a:ext cx="6336704" cy="7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ПРОЕКТИРОВАНИЕ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0F211B0-B282-A049-A671-80CE6AE1167F}"/>
              </a:ext>
            </a:extLst>
          </p:cNvPr>
          <p:cNvSpPr txBox="1"/>
          <p:nvPr/>
        </p:nvSpPr>
        <p:spPr>
          <a:xfrm>
            <a:off x="16315557" y="8606829"/>
            <a:ext cx="69438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Организация привлечения финансирования в рамках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площадки,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модернизации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технологий и оборудования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37" name="Надпись 2">
            <a:extLst>
              <a:ext uri="{FF2B5EF4-FFF2-40B4-BE49-F238E27FC236}">
                <a16:creationId xmlns=""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584" y="2969568"/>
            <a:ext cx="5400600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РЕИНЖИНИРИНГ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E0F91BB3-EE69-EA4B-8699-A5B789DC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776" y="7578080"/>
            <a:ext cx="619268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РЕДЕВЕЛОПМЕНТ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520" y="7578080"/>
            <a:ext cx="6264696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ФИНАНСИРОВАНИЕ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6512480" y="3833664"/>
            <a:ext cx="6768752" cy="3200876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Разработка проекта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частичной модернизации или комплексного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реинжиниринга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Exo 2 Light"/>
                <a:cs typeface="Arial" pitchFamily="34" charset="0"/>
              </a:rPr>
              <a:t>предприятия в целях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развития производственного потенц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иала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xo 2 Light"/>
              <a:ea typeface="ＭＳ Ｐゴシック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64"/>
          <a:stretch/>
        </p:blipFill>
        <p:spPr bwMode="auto">
          <a:xfrm>
            <a:off x="10175776" y="2468171"/>
            <a:ext cx="6048672" cy="4163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8451902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Другое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D6003B"/>
      </a:accent1>
      <a:accent2>
        <a:srgbClr val="172C6B"/>
      </a:accent2>
      <a:accent3>
        <a:srgbClr val="FFFFFF"/>
      </a:accent3>
      <a:accent4>
        <a:srgbClr val="000000"/>
      </a:accent4>
      <a:accent5>
        <a:srgbClr val="AAB8DC"/>
      </a:accent5>
      <a:accent6>
        <a:srgbClr val="D5446B"/>
      </a:accent6>
      <a:hlink>
        <a:srgbClr val="04305C"/>
      </a:hlink>
      <a:folHlink>
        <a:srgbClr val="D3003C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Фининтегратор_драфт_ v3_редВГ (1)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17522</TotalTime>
  <Words>1839</Words>
  <Application>Microsoft Office PowerPoint</Application>
  <PresentationFormat>Произвольный</PresentationFormat>
  <Paragraphs>219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Tema de Office</vt:lpstr>
      <vt:lpstr>Фининтегратор_драфт_ v3_редВГ (1)</vt:lpstr>
      <vt:lpstr>Слайд 1</vt:lpstr>
      <vt:lpstr>Национальные цели развития России</vt:lpstr>
      <vt:lpstr>Рост экономик ведущих стран мира – ВВП по ППС (1990-2021) </vt:lpstr>
      <vt:lpstr>Промышленность России сегодня (2022)</vt:lpstr>
      <vt:lpstr>Основные проблемы промышленного строительства</vt:lpstr>
      <vt:lpstr>Стратегические задачи развития промышленного строительства</vt:lpstr>
      <vt:lpstr>Цели инвестиций в основной капитал в России</vt:lpstr>
      <vt:lpstr>Модернизация на основе ESG-проектов «Браунфилд»</vt:lpstr>
      <vt:lpstr>Слайд 9</vt:lpstr>
      <vt:lpstr>Анализ потенциала реновации промышленной площадки</vt:lpstr>
      <vt:lpstr>Комплексная дорожная карта реализации проектов промышленной реновации</vt:lpstr>
      <vt:lpstr>Источники и инструменты финансирования проектов «Браунфилд» </vt:lpstr>
      <vt:lpstr>Полная денежная масса сбережений в России (01.01.2023)</vt:lpstr>
      <vt:lpstr>Структура инвестиций в основной капитал в России</vt:lpstr>
      <vt:lpstr>Меры развития и поддержки инвестиций в промышленную реновацию</vt:lpstr>
      <vt:lpstr>Таксономия рисков инвестиций в промышленную реновацию</vt:lpstr>
      <vt:lpstr>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Шумилов Николай Сергеевич</dc:creator>
  <cp:lastModifiedBy>Пользователь Windows</cp:lastModifiedBy>
  <cp:revision>695</cp:revision>
  <dcterms:modified xsi:type="dcterms:W3CDTF">2023-03-02T20:15:57Z</dcterms:modified>
</cp:coreProperties>
</file>