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26" r:id="rId4"/>
    <p:sldId id="428" r:id="rId5"/>
    <p:sldId id="429" r:id="rId6"/>
    <p:sldId id="425" r:id="rId7"/>
    <p:sldId id="430" r:id="rId8"/>
    <p:sldId id="424" r:id="rId9"/>
    <p:sldId id="260" r:id="rId10"/>
    <p:sldId id="427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6DE2D1-E9E8-47B6-9337-E864B5FED253}">
          <p14:sldIdLst>
            <p14:sldId id="256"/>
            <p14:sldId id="258"/>
            <p14:sldId id="426"/>
            <p14:sldId id="428"/>
            <p14:sldId id="429"/>
            <p14:sldId id="425"/>
            <p14:sldId id="430"/>
            <p14:sldId id="424"/>
            <p14:sldId id="260"/>
            <p14:sldId id="42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9EFF8-F58F-4A65-A5F3-43152D280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5D3649-BD54-437D-85D1-C79EC2AAD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A43886-7CC8-4687-A99B-A2785A92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18D0C-8C64-49A3-89C0-8EB0752A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4C459-3632-4213-AF74-6C3C55B5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3B4EF-AFEC-4A3A-99F0-DD45ACC6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1A9001-745E-4962-B6A1-5139D1D41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DDBEAE-F581-48AF-ACE6-210DE4C3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86CBC7-0928-4C2B-BC0B-70E58134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B46D10-0A16-4C90-B06A-FB43F650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FA138EF-EC50-40F6-B48E-41C539C00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FD523F4-C50E-435A-BEC3-32F895CFF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7848A9-755A-41F2-A040-52F97F3D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AA0DC0-CBBA-4405-BCF7-FB50825E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64AA43-FB12-46F1-9A05-7A01C743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B7D83-40C1-4B6F-A347-C83FF0B3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BA23F4-B742-4018-BDF0-3044E13F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02504D-B284-4B66-B912-E50DFDDA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4C3C6B-8999-48C9-84D4-087FBEC0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34D80B-FAE0-443F-8634-5CE50543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28D72-2709-437C-B96A-DB82FCE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40996A-A2FA-441C-A21E-A0B6F98D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C5C57B-44E9-4030-9EB1-53467895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E6F1C9-3342-47AD-8B8E-A973B16B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F7A534-5E22-4D3A-A37B-27866DCB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1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78DB0-0664-4B35-93F2-B4F450D7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3583-189C-4EB8-977F-F43DE7047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9B8A09-8CA6-4A24-933A-FBB13FA28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4CAAB8-B389-4304-8491-E1FAE9CE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1FF200-03B9-4393-90B8-E3474C13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3E994F-56EE-4741-8B38-9D93F4F3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9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6A325D-3EEF-40EE-99BC-771778E3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646B12-25BA-407D-ADD1-A65D4E36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163144-23BB-4149-B86E-7EFE02E2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56E23B-276A-4DDB-933B-4EF5D6B23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9522CE-4E34-4C80-B88B-2142B2EFA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34A83A9-8ED3-40E4-B037-C747D4F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F2EE9-AA02-4775-9E6F-03BC59B5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45F2E6A-9FAF-4F0B-B445-4D62E055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98622-DD12-4E90-BCF3-A3637C1C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57AB78-D05D-4993-B844-6969BFA1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101B27-C6E1-4EEB-83B4-19E0160E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81C2E3-55D6-4C38-A553-AC737820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D31667-7C71-45A3-96FF-E5737C68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D95D5C-B130-4980-B55A-3E6A6D95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438160-7994-48B5-89CC-34FD8FAC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522BEC-519F-4FAF-9337-1834A8B9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306112-3724-4618-953B-05F1B470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E39DFC-A30C-4CD4-83AB-10AA46FFF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264CE0-75B5-469D-BF35-F5805F46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5FFA5B-9EF7-4ABC-B5E2-4CDE9798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68D7E1-0FBC-46B9-97B9-32BC04A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8D66A-744B-4FB8-B283-4160EDB0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BD64932-AA36-4ED2-AE1B-F4C454ABF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0BDEE2-04BE-4AFB-8018-5D696203A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8F4713-FAD0-421E-8DA3-D6A79F50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B9AA3-6B54-45ED-B36F-5D9975ED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7E8D302-1AEB-49A7-ABDC-1146A26A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5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B7F84-234F-4735-BCBA-E383CDC5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499229-3352-40CE-A233-A2030212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86B66-58A2-4E6D-9847-958CC6E11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6E0C-62B0-4888-A454-F1C949A5D76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A9F904-3B66-49A3-8FBE-303FA328A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15BA33-A98A-42D0-91CA-E48F23AE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409E-EACB-439A-A4C9-547CAB6EB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DF66A-15C0-4FF5-B966-E167E1A4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563" y="600871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СТРОИТЕЛЬНЫЙ КОНТРОЛЬ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244FEB-4273-4526-9437-42FEE4D72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9623"/>
            <a:ext cx="9144000" cy="16311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ПРОБЛЕМАТИКА ФОРМИРОВАНИЯ 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ТЕХНИЧЕСКОГО ЗАДАНИЯ И СТОИМОСТИ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656507-EEE8-4A3F-AB75-83F71F27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44" y="734841"/>
            <a:ext cx="3059332" cy="577232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778FA15-83DE-48C3-A002-EDD614B1C88F}"/>
              </a:ext>
            </a:extLst>
          </p:cNvPr>
          <p:cNvSpPr txBox="1">
            <a:spLocks/>
          </p:cNvSpPr>
          <p:nvPr/>
        </p:nvSpPr>
        <p:spPr>
          <a:xfrm>
            <a:off x="6096000" y="5156643"/>
            <a:ext cx="5998128" cy="203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Торощин Алексей Витальевич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ФАУ «РОСДОРНИИ»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Заместитель начальника Управления строительного контроля и мониторинга качества дорожных работ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 descr="РОСДОРНИИ _ лого _ 21 05 2021">
            <a:extLst>
              <a:ext uri="{FF2B5EF4-FFF2-40B4-BE49-F238E27FC236}">
                <a16:creationId xmlns:a16="http://schemas.microsoft.com/office/drawing/2014/main" xmlns="" id="{6F01E5A8-1A1B-4247-892D-9D13955B3F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6" y="330680"/>
            <a:ext cx="3343799" cy="1385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5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F9FC18-BA19-4A3F-8F7F-D9045039B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99" t="3502" r="8272" b="6564"/>
          <a:stretch/>
        </p:blipFill>
        <p:spPr>
          <a:xfrm>
            <a:off x="8534255" y="2083081"/>
            <a:ext cx="3508251" cy="4412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11418A6-E2C0-4F0E-BE17-24D08A8101E3}"/>
              </a:ext>
            </a:extLst>
          </p:cNvPr>
          <p:cNvSpPr txBox="1">
            <a:spLocks/>
          </p:cNvSpPr>
          <p:nvPr/>
        </p:nvSpPr>
        <p:spPr>
          <a:xfrm>
            <a:off x="264240" y="1398724"/>
            <a:ext cx="8584707" cy="79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Постановление Правительства Российской Федерации от 20 апреля 2022 г. №712 </a:t>
            </a:r>
            <a:br>
              <a:rPr lang="ru-RU" sz="2000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о единственном исполнителе строительного контроля на объектах  дорожных работ финансируемых за счет средств федерального бюджета</a:t>
            </a:r>
            <a:endParaRPr lang="en-US" sz="20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B36BA8-A2CF-4CAF-A92C-DE044339E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3" y="3850754"/>
            <a:ext cx="4269491" cy="229824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23E6AF5-033B-4E2E-BF62-32BF4CC64DC3}"/>
              </a:ext>
            </a:extLst>
          </p:cNvPr>
          <p:cNvSpPr/>
          <p:nvPr/>
        </p:nvSpPr>
        <p:spPr>
          <a:xfrm>
            <a:off x="264240" y="3429000"/>
            <a:ext cx="7659755" cy="2720002"/>
          </a:xfrm>
          <a:prstGeom prst="rect">
            <a:avLst/>
          </a:prstGeom>
          <a:solidFill>
            <a:srgbClr val="025597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F4EFDCD-08F0-4C58-8198-E568B19D7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29" y="3850755"/>
            <a:ext cx="3286066" cy="22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268069-A5C8-4A48-B157-7806F048E61A}"/>
              </a:ext>
            </a:extLst>
          </p:cNvPr>
          <p:cNvSpPr txBox="1">
            <a:spLocks/>
          </p:cNvSpPr>
          <p:nvPr/>
        </p:nvSpPr>
        <p:spPr>
          <a:xfrm>
            <a:off x="474264" y="1342011"/>
            <a:ext cx="8146002" cy="994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FCFEE8D9-2E8A-413C-BA95-F4C420C654DC}"/>
              </a:ext>
            </a:extLst>
          </p:cNvPr>
          <p:cNvCxnSpPr>
            <a:cxnSpLocks/>
          </p:cNvCxnSpPr>
          <p:nvPr/>
        </p:nvCxnSpPr>
        <p:spPr>
          <a:xfrm>
            <a:off x="605689" y="2674192"/>
            <a:ext cx="0" cy="997196"/>
          </a:xfrm>
          <a:prstGeom prst="line">
            <a:avLst/>
          </a:prstGeom>
          <a:ln w="19050">
            <a:solidFill>
              <a:srgbClr val="697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CB0079BD-7D03-4B3F-B309-56C35FAF2E27}"/>
              </a:ext>
            </a:extLst>
          </p:cNvPr>
          <p:cNvSpPr txBox="1">
            <a:spLocks/>
          </p:cNvSpPr>
          <p:nvPr/>
        </p:nvSpPr>
        <p:spPr>
          <a:xfrm>
            <a:off x="961438" y="2674192"/>
            <a:ext cx="6601355" cy="9971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4400" b="1" kern="1200" spc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4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Спасибо </a:t>
            </a:r>
            <a:br>
              <a:rPr lang="ru-RU" sz="4000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4000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за внимание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F59E75EE-C6BA-4B83-B4E0-A99C30EA5C96}"/>
              </a:ext>
            </a:extLst>
          </p:cNvPr>
          <p:cNvGrpSpPr/>
          <p:nvPr/>
        </p:nvGrpSpPr>
        <p:grpSpPr>
          <a:xfrm>
            <a:off x="8277093" y="4571782"/>
            <a:ext cx="3495807" cy="1744308"/>
            <a:chOff x="2282748" y="5244461"/>
            <a:chExt cx="1437311" cy="6985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E6C57629-3075-4797-B535-42F756199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675" y="5274716"/>
              <a:ext cx="605384" cy="60538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A28E63ED-C453-4624-910F-52BB0C15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748" y="5244461"/>
              <a:ext cx="698500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23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DF66A-15C0-4FF5-B966-E167E1A4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80" y="-548230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Проблемы и решения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xmlns="" id="{BD59ED3F-F5FA-4461-B1E3-CB397723FC62}"/>
              </a:ext>
            </a:extLst>
          </p:cNvPr>
          <p:cNvSpPr/>
          <p:nvPr/>
        </p:nvSpPr>
        <p:spPr>
          <a:xfrm rot="10800000">
            <a:off x="654667" y="3090746"/>
            <a:ext cx="6840926" cy="2729334"/>
          </a:xfrm>
          <a:prstGeom prst="wedgeRectCallout">
            <a:avLst>
              <a:gd name="adj1" fmla="val 40093"/>
              <a:gd name="adj2" fmla="val 40407"/>
            </a:avLst>
          </a:prstGeom>
          <a:gradFill>
            <a:gsLst>
              <a:gs pos="0">
                <a:schemeClr val="bg1"/>
              </a:gs>
              <a:gs pos="53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xmlns="" id="{F4208EBF-A99F-45FE-9C09-11E323601FDE}"/>
              </a:ext>
            </a:extLst>
          </p:cNvPr>
          <p:cNvSpPr/>
          <p:nvPr/>
        </p:nvSpPr>
        <p:spPr>
          <a:xfrm rot="10800000">
            <a:off x="645838" y="1901489"/>
            <a:ext cx="11210383" cy="930546"/>
          </a:xfrm>
          <a:prstGeom prst="wedgeRectCallout">
            <a:avLst>
              <a:gd name="adj1" fmla="val -2972"/>
              <a:gd name="adj2" fmla="val 4632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85F95C1-FFD6-4F4F-91DF-B5C9810992DF}"/>
              </a:ext>
            </a:extLst>
          </p:cNvPr>
          <p:cNvGrpSpPr/>
          <p:nvPr/>
        </p:nvGrpSpPr>
        <p:grpSpPr>
          <a:xfrm>
            <a:off x="7973510" y="2690127"/>
            <a:ext cx="3222739" cy="3129954"/>
            <a:chOff x="2856299" y="2747833"/>
            <a:chExt cx="1416009" cy="1818628"/>
          </a:xfrm>
          <a:effectLst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FAB605E-A3EF-4D63-B1FF-295FB71D6F55}"/>
                </a:ext>
              </a:extLst>
            </p:cNvPr>
            <p:cNvSpPr txBox="1"/>
            <p:nvPr/>
          </p:nvSpPr>
          <p:spPr>
            <a:xfrm rot="16200000">
              <a:off x="3072248" y="3366400"/>
              <a:ext cx="1818628" cy="58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dirty="0">
                  <a:solidFill>
                    <a:srgbClr val="C2565E"/>
                  </a:solidFill>
                  <a:latin typeface="Arial Black" panose="020B0A04020102020204" pitchFamily="34" charset="0"/>
                </a:rPr>
                <a:t>45%</a:t>
              </a:r>
              <a:endParaRPr lang="en-US" sz="8000" dirty="0">
                <a:solidFill>
                  <a:srgbClr val="C2565E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ED41484D-0ECA-43EA-B4D1-DD567E591F31}"/>
                </a:ext>
              </a:extLst>
            </p:cNvPr>
            <p:cNvGrpSpPr/>
            <p:nvPr/>
          </p:nvGrpSpPr>
          <p:grpSpPr>
            <a:xfrm>
              <a:off x="2856299" y="3022211"/>
              <a:ext cx="804097" cy="1465086"/>
              <a:chOff x="2884756" y="3022211"/>
              <a:chExt cx="871059" cy="1465086"/>
            </a:xfrm>
          </p:grpSpPr>
          <p:sp>
            <p:nvSpPr>
              <p:cNvPr id="10" name="Стрелка: шеврон 9">
                <a:extLst>
                  <a:ext uri="{FF2B5EF4-FFF2-40B4-BE49-F238E27FC236}">
                    <a16:creationId xmlns:a16="http://schemas.microsoft.com/office/drawing/2014/main" xmlns="" id="{CB8B77BF-7BE3-43DB-A1B8-990626BB7669}"/>
                  </a:ext>
                </a:extLst>
              </p:cNvPr>
              <p:cNvSpPr/>
              <p:nvPr/>
            </p:nvSpPr>
            <p:spPr>
              <a:xfrm rot="5400000">
                <a:off x="2998175" y="3738943"/>
                <a:ext cx="634935" cy="861774"/>
              </a:xfrm>
              <a:prstGeom prst="chevron">
                <a:avLst/>
              </a:prstGeom>
              <a:solidFill>
                <a:srgbClr val="C256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Стрелка: шеврон 10">
                <a:extLst>
                  <a:ext uri="{FF2B5EF4-FFF2-40B4-BE49-F238E27FC236}">
                    <a16:creationId xmlns:a16="http://schemas.microsoft.com/office/drawing/2014/main" xmlns="" id="{C89D39F0-A8D8-467D-AC99-9F08F5A202C8}"/>
                  </a:ext>
                </a:extLst>
              </p:cNvPr>
              <p:cNvSpPr/>
              <p:nvPr/>
            </p:nvSpPr>
            <p:spPr>
              <a:xfrm rot="5400000">
                <a:off x="2998175" y="3323868"/>
                <a:ext cx="634935" cy="861774"/>
              </a:xfrm>
              <a:prstGeom prst="chevron">
                <a:avLst/>
              </a:prstGeom>
              <a:solidFill>
                <a:srgbClr val="C256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Стрелка: шеврон 11">
                <a:extLst>
                  <a:ext uri="{FF2B5EF4-FFF2-40B4-BE49-F238E27FC236}">
                    <a16:creationId xmlns:a16="http://schemas.microsoft.com/office/drawing/2014/main" xmlns="" id="{F52E2C7C-0F62-4EE6-95C6-896724CAA6CC}"/>
                  </a:ext>
                </a:extLst>
              </p:cNvPr>
              <p:cNvSpPr/>
              <p:nvPr/>
            </p:nvSpPr>
            <p:spPr>
              <a:xfrm rot="5400000">
                <a:off x="3007460" y="2908792"/>
                <a:ext cx="634935" cy="861774"/>
              </a:xfrm>
              <a:prstGeom prst="chevron">
                <a:avLst/>
              </a:prstGeom>
              <a:solidFill>
                <a:srgbClr val="C256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6F80843-E603-465F-B961-B1D17CFFBA68}"/>
              </a:ext>
            </a:extLst>
          </p:cNvPr>
          <p:cNvSpPr/>
          <p:nvPr/>
        </p:nvSpPr>
        <p:spPr>
          <a:xfrm>
            <a:off x="904856" y="3245409"/>
            <a:ext cx="6535857" cy="241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algn="just">
              <a:lnSpc>
                <a:spcPts val="2000"/>
              </a:lnSpc>
            </a:pPr>
            <a:r>
              <a:rPr lang="ru-RU" sz="2400" dirty="0">
                <a:solidFill>
                  <a:srgbClr val="224B76"/>
                </a:solidFill>
                <a:latin typeface="Bookman Old Style" panose="02050604050505020204" pitchFamily="18" charset="0"/>
              </a:rPr>
              <a:t>На практике это приводит к фактическому снижению НМЦК по строительному контролю ориентировочно на 45% ввиду разницы между индексами изменения сметной стоимости (индексами дефляторами), используемыми для строительно-монтажных работ и для прочих затрат по отрасли «Транспорт»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C401E5F-71AF-4106-AAA9-14AB69C5C006}"/>
              </a:ext>
            </a:extLst>
          </p:cNvPr>
          <p:cNvSpPr/>
          <p:nvPr/>
        </p:nvSpPr>
        <p:spPr>
          <a:xfrm>
            <a:off x="483928" y="1977203"/>
            <a:ext cx="10930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>
              <a:lnSpc>
                <a:spcPts val="20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После вступления в силу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приказа Министерства строительства и жилищно-коммунального хозяйства Российской Федерации от 4 августа 2020 г.  № 421/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установлен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новый порядок расчета стоимости строительного контроля.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6DEDCA7-6F95-4EF3-81A3-87F3D9C0C8ED}"/>
              </a:ext>
            </a:extLst>
          </p:cNvPr>
          <p:cNvCxnSpPr>
            <a:cxnSpLocks/>
          </p:cNvCxnSpPr>
          <p:nvPr/>
        </p:nvCxnSpPr>
        <p:spPr>
          <a:xfrm>
            <a:off x="904856" y="3812396"/>
            <a:ext cx="2" cy="1221390"/>
          </a:xfrm>
          <a:prstGeom prst="line">
            <a:avLst/>
          </a:prstGeom>
          <a:ln>
            <a:solidFill>
              <a:srgbClr val="224B7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09960"/>
            <a:ext cx="3063995" cy="141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72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7" y="-20698"/>
            <a:ext cx="3063995" cy="14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268069-A5C8-4A48-B157-7806F048E61A}"/>
              </a:ext>
            </a:extLst>
          </p:cNvPr>
          <p:cNvSpPr txBox="1">
            <a:spLocks/>
          </p:cNvSpPr>
          <p:nvPr/>
        </p:nvSpPr>
        <p:spPr>
          <a:xfrm>
            <a:off x="647552" y="1314128"/>
            <a:ext cx="9638840" cy="994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ДОКУМЕНТЫ, регламентирующие требования </a:t>
            </a:r>
            <a:b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к расчету стоимости строительного контроля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1055A6-AFE8-4A0C-B663-84A2AD12B86F}"/>
              </a:ext>
            </a:extLst>
          </p:cNvPr>
          <p:cNvSpPr>
            <a:spLocks/>
          </p:cNvSpPr>
          <p:nvPr/>
        </p:nvSpPr>
        <p:spPr>
          <a:xfrm>
            <a:off x="142751" y="2238375"/>
            <a:ext cx="11973049" cy="4378529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E5CA62C-09DB-43A9-B223-D16A655181DD}"/>
              </a:ext>
            </a:extLst>
          </p:cNvPr>
          <p:cNvSpPr/>
          <p:nvPr/>
        </p:nvSpPr>
        <p:spPr>
          <a:xfrm>
            <a:off x="160510" y="3667110"/>
            <a:ext cx="11542511" cy="2782539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4AAAE1-93CB-4653-8E7A-C3DAC73E1340}"/>
              </a:ext>
            </a:extLst>
          </p:cNvPr>
          <p:cNvSpPr/>
          <p:nvPr/>
        </p:nvSpPr>
        <p:spPr>
          <a:xfrm>
            <a:off x="160510" y="2328644"/>
            <a:ext cx="11468385" cy="1252756"/>
          </a:xfrm>
          <a:prstGeom prst="rect">
            <a:avLst/>
          </a:prstGeom>
          <a:solidFill>
            <a:srgbClr val="224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>
              <a:lnSpc>
                <a:spcPts val="2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Постановление Правительства Российский Федерации от 21 июня 2010 г. №468 </a:t>
            </a:r>
            <a:b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«О порядке проведения строительного контроля при осуществлении строительства, реконструкции и капитального ремонта объектов капитального строительства»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ADAEF3-BD2C-4DA7-A185-AA364278EFCF}"/>
              </a:ext>
            </a:extLst>
          </p:cNvPr>
          <p:cNvSpPr/>
          <p:nvPr/>
        </p:nvSpPr>
        <p:spPr>
          <a:xfrm>
            <a:off x="506737" y="4701425"/>
            <a:ext cx="11122158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281328E-C396-4C00-BA38-896BFB576BF1}"/>
              </a:ext>
            </a:extLst>
          </p:cNvPr>
          <p:cNvSpPr/>
          <p:nvPr/>
        </p:nvSpPr>
        <p:spPr>
          <a:xfrm>
            <a:off x="674518" y="3929433"/>
            <a:ext cx="10888049" cy="19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ru-RU" sz="2400" dirty="0">
                <a:solidFill>
                  <a:srgbClr val="ECEDE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Приказ Минстроя России </a:t>
            </a:r>
            <a:r>
              <a:rPr lang="ru-RU" sz="2400" b="1" dirty="0">
                <a:solidFill>
                  <a:srgbClr val="ECEDE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от 4 августа 2020 г. №421/</a:t>
            </a:r>
            <a:r>
              <a:rPr lang="ru-RU" sz="2400" b="1" dirty="0" err="1">
                <a:solidFill>
                  <a:srgbClr val="ECEDE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</a:t>
            </a:r>
            <a:r>
              <a:rPr lang="ru-RU" sz="2400" b="1" dirty="0">
                <a:solidFill>
                  <a:srgbClr val="ECEDE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ts val="2100"/>
              </a:lnSpc>
            </a:pPr>
            <a:r>
              <a:rPr lang="ru-RU" sz="2400" dirty="0">
                <a:solidFill>
                  <a:srgbClr val="ECEDE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«Об утверждении Методики определения сметной стоимости строительства, реконструкции капитального ремонта, сноса объектов капитального строительства, работ по сохранению объектов культурного наследия (памятников истории и культуры) народов Российской Федерации на территории Российской Федерации»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925BB31-6545-4016-8A11-ED0FEF14074C}"/>
              </a:ext>
            </a:extLst>
          </p:cNvPr>
          <p:cNvCxnSpPr>
            <a:cxnSpLocks/>
          </p:cNvCxnSpPr>
          <p:nvPr/>
        </p:nvCxnSpPr>
        <p:spPr>
          <a:xfrm>
            <a:off x="590627" y="3920459"/>
            <a:ext cx="0" cy="1740023"/>
          </a:xfrm>
          <a:prstGeom prst="line">
            <a:avLst/>
          </a:prstGeom>
          <a:ln>
            <a:solidFill>
              <a:srgbClr val="ECEDE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3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D42CA817-E8B9-4E32-AB4F-266BD8E41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23136"/>
              </p:ext>
            </p:extLst>
          </p:nvPr>
        </p:nvGraphicFramePr>
        <p:xfrm>
          <a:off x="474264" y="2220935"/>
          <a:ext cx="10981678" cy="460067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98868">
                  <a:extLst>
                    <a:ext uri="{9D8B030D-6E8A-4147-A177-3AD203B41FA5}">
                      <a16:colId xmlns:a16="http://schemas.microsoft.com/office/drawing/2014/main" xmlns="" val="3214272854"/>
                    </a:ext>
                  </a:extLst>
                </a:gridCol>
                <a:gridCol w="8682810">
                  <a:extLst>
                    <a:ext uri="{9D8B030D-6E8A-4147-A177-3AD203B41FA5}">
                      <a16:colId xmlns:a16="http://schemas.microsoft.com/office/drawing/2014/main" xmlns="" val="1338225935"/>
                    </a:ext>
                  </a:extLst>
                </a:gridCol>
              </a:tblGrid>
              <a:tr h="765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ГОСТ 32756-2014 </a:t>
                      </a:r>
                    </a:p>
                  </a:txBody>
                  <a:tcPr anchor="ctr">
                    <a:solidFill>
                      <a:srgbClr val="224B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Дороги автомобильные общего пользования. </a:t>
                      </a:r>
                      <a:b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Требования к проведению промежуточной приемки выполненных работ</a:t>
                      </a:r>
                    </a:p>
                  </a:txBody>
                  <a:tcPr anchor="ctr">
                    <a:solidFill>
                      <a:srgbClr val="224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557163"/>
                  </a:ext>
                </a:extLst>
              </a:tr>
              <a:tr h="95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ГОСТ 32731-2014 </a:t>
                      </a:r>
                    </a:p>
                  </a:txBody>
                  <a:tcPr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Дороги автомобильные общего пользования. </a:t>
                      </a:r>
                      <a:b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Требования к проведению строительного контроля</a:t>
                      </a:r>
                    </a:p>
                  </a:txBody>
                  <a:tcPr anchor="ctr"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568222"/>
                  </a:ext>
                </a:extLst>
              </a:tr>
              <a:tr h="95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ГОСТ 32755-2014 </a:t>
                      </a:r>
                    </a:p>
                  </a:txBody>
                  <a:tcPr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Дороги автомобильные общего пользования. </a:t>
                      </a:r>
                      <a:b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Требования к проведению приемки в эксплуатацию выполненных работ</a:t>
                      </a:r>
                    </a:p>
                  </a:txBody>
                  <a:tcPr anchor="ctr">
                    <a:solidFill>
                      <a:srgbClr val="EC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997169"/>
                  </a:ext>
                </a:extLst>
              </a:tr>
              <a:tr h="95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ГОСТ Р 58442-2019</a:t>
                      </a:r>
                    </a:p>
                  </a:txBody>
                  <a:tcPr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Дороги автомобильные общего пользования. </a:t>
                      </a:r>
                      <a:b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Требования к проведению строительного контроля заказчика и подрядчика</a:t>
                      </a:r>
                    </a:p>
                  </a:txBody>
                  <a:tcPr anchor="ctr"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817538"/>
                  </a:ext>
                </a:extLst>
              </a:tr>
              <a:tr h="95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ГОСТ Р 59290-2021 </a:t>
                      </a:r>
                    </a:p>
                  </a:txBody>
                  <a:tcPr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Дороги автомобильные общего пользования. </a:t>
                      </a:r>
                      <a:b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05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Требования к проведению входного и операционного контроля</a:t>
                      </a:r>
                    </a:p>
                  </a:txBody>
                  <a:tcPr anchor="ctr">
                    <a:solidFill>
                      <a:srgbClr val="EC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480768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268069-A5C8-4A48-B157-7806F048E61A}"/>
              </a:ext>
            </a:extLst>
          </p:cNvPr>
          <p:cNvSpPr txBox="1">
            <a:spLocks/>
          </p:cNvSpPr>
          <p:nvPr/>
        </p:nvSpPr>
        <p:spPr>
          <a:xfrm>
            <a:off x="474263" y="1342011"/>
            <a:ext cx="9441523" cy="994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ГОСТы, регламентирующие требования </a:t>
            </a:r>
            <a:b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к строительному контролю</a:t>
            </a:r>
          </a:p>
        </p:txBody>
      </p:sp>
    </p:spTree>
    <p:extLst>
      <p:ext uri="{BB962C8B-B14F-4D97-AF65-F5344CB8AC3E}">
        <p14:creationId xmlns:p14="http://schemas.microsoft.com/office/powerpoint/2010/main" val="15027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F268069-A5C8-4A48-B157-7806F048E61A}"/>
              </a:ext>
            </a:extLst>
          </p:cNvPr>
          <p:cNvSpPr txBox="1">
            <a:spLocks/>
          </p:cNvSpPr>
          <p:nvPr/>
        </p:nvSpPr>
        <p:spPr>
          <a:xfrm>
            <a:off x="474264" y="1342011"/>
            <a:ext cx="8146002" cy="994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C178162-5AFE-4D96-99C8-07335838C708}"/>
              </a:ext>
            </a:extLst>
          </p:cNvPr>
          <p:cNvSpPr/>
          <p:nvPr/>
        </p:nvSpPr>
        <p:spPr>
          <a:xfrm>
            <a:off x="621696" y="1312105"/>
            <a:ext cx="1094860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Приказ Минстроя России от 07.07.2022 № 557/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(внесение изменений в приказ Минстроя России от 04.08.2020 № 421/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AAF790-B6C5-497C-80D4-0F420079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28" y="4555230"/>
            <a:ext cx="5084972" cy="213911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1921B11-2556-4674-B6D7-849BA5D65FF7}"/>
              </a:ext>
            </a:extLst>
          </p:cNvPr>
          <p:cNvSpPr/>
          <p:nvPr/>
        </p:nvSpPr>
        <p:spPr>
          <a:xfrm>
            <a:off x="621696" y="2088316"/>
            <a:ext cx="7289122" cy="2314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>
              <a:lnSpc>
                <a:spcPts val="18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Ключевым изменением в части строительного контроля является возможность дополнительно к нормативным затратам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стройконтроль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в главе 10 учитывать в главе 9 ССР затраты на дополнительные мероприятия строительного контроля по решению заказчика.</a:t>
            </a:r>
          </a:p>
          <a:p>
            <a:pPr marL="288000">
              <a:lnSpc>
                <a:spcPts val="18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marL="1202400" lvl="2">
              <a:lnSpc>
                <a:spcPts val="18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Дает основание для приведение </a:t>
            </a:r>
          </a:p>
          <a:p>
            <a:pPr marL="1202400" lvl="2">
              <a:lnSpc>
                <a:spcPts val="18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в соответствие объема и стоимости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работ по строительному контролю.</a:t>
            </a:r>
          </a:p>
        </p:txBody>
      </p:sp>
      <p:pic>
        <p:nvPicPr>
          <p:cNvPr id="14" name="Рисунок 13" descr="Предупреждение">
            <a:extLst>
              <a:ext uri="{FF2B5EF4-FFF2-40B4-BE49-F238E27FC236}">
                <a16:creationId xmlns:a16="http://schemas.microsoft.com/office/drawing/2014/main" xmlns="" id="{EA22E389-1664-4845-8A36-634EC33DD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2807" y="3680732"/>
            <a:ext cx="530929" cy="530929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52A08B8-2CD9-4AD7-AB4F-9E18D9F90962}"/>
              </a:ext>
            </a:extLst>
          </p:cNvPr>
          <p:cNvGrpSpPr/>
          <p:nvPr/>
        </p:nvGrpSpPr>
        <p:grpSpPr>
          <a:xfrm>
            <a:off x="8244260" y="1342011"/>
            <a:ext cx="3611961" cy="4568417"/>
            <a:chOff x="721800" y="2155408"/>
            <a:chExt cx="3227833" cy="489402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D038110-266D-4BA6-BE6D-71CC843B3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/>
            </a:blip>
            <a:srcRect r="2420"/>
            <a:stretch/>
          </p:blipFill>
          <p:spPr>
            <a:xfrm>
              <a:off x="721800" y="2155408"/>
              <a:ext cx="3227832" cy="427732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EC7F7D47-39E1-4376-97EF-538CD508B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801" y="6423593"/>
              <a:ext cx="3227832" cy="625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843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133" y="528506"/>
            <a:ext cx="3089921" cy="581132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92946"/>
            <a:ext cx="2738719" cy="12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CF4E38-E892-4FDA-849B-34CBA5A23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84" t="13656" r="40476" b="41432"/>
          <a:stretch/>
        </p:blipFill>
        <p:spPr>
          <a:xfrm>
            <a:off x="6794821" y="3420355"/>
            <a:ext cx="4584252" cy="32678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4A7B4E-DDB2-4949-BDF7-09335A4C5FCB}"/>
              </a:ext>
            </a:extLst>
          </p:cNvPr>
          <p:cNvSpPr/>
          <p:nvPr/>
        </p:nvSpPr>
        <p:spPr>
          <a:xfrm>
            <a:off x="581117" y="2033930"/>
            <a:ext cx="10797956" cy="1079610"/>
          </a:xfrm>
          <a:prstGeom prst="rect">
            <a:avLst/>
          </a:prstGeom>
          <a:solidFill>
            <a:srgbClr val="2B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Лабораторный контроль, геодезический контроль, а также проверка рабочей документации </a:t>
            </a:r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включены в норматив затрат  в соответствии с Постановлением № 468.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C73146-5A44-4868-BEBA-0990B41818ED}"/>
              </a:ext>
            </a:extLst>
          </p:cNvPr>
          <p:cNvSpPr txBox="1"/>
          <p:nvPr/>
        </p:nvSpPr>
        <p:spPr>
          <a:xfrm>
            <a:off x="1111286" y="3113540"/>
            <a:ext cx="51606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2B4563"/>
                </a:solidFill>
                <a:latin typeface="Bookman Old Style" panose="02050604050505020204" pitchFamily="18" charset="0"/>
              </a:rPr>
              <a:t>В связи с отсутствием в нормативах затрат на строительный контроль, установленных постановлением №468, затрат по дополнительному лабораторному Контролю заказчика инструментальными и лабораторными методами в объемах, предусмотренных действующими документами в области стандартизации и технического регулирования, в том числе </a:t>
            </a:r>
            <a:br>
              <a:rPr lang="ru-RU" sz="1400" dirty="0">
                <a:solidFill>
                  <a:srgbClr val="2B4563"/>
                </a:solidFill>
                <a:latin typeface="Bookman Old Style" panose="02050604050505020204" pitchFamily="18" charset="0"/>
              </a:rPr>
            </a:br>
            <a:r>
              <a:rPr lang="ru-RU" sz="1400" b="1" dirty="0">
                <a:solidFill>
                  <a:srgbClr val="2B4563"/>
                </a:solidFill>
                <a:latin typeface="Bookman Old Style" panose="02050604050505020204" pitchFamily="18" charset="0"/>
              </a:rPr>
              <a:t>ГОСТ 32731-2014</a:t>
            </a:r>
            <a:r>
              <a:rPr lang="ru-RU" sz="1400" dirty="0">
                <a:solidFill>
                  <a:srgbClr val="2B4563"/>
                </a:solidFill>
                <a:latin typeface="Bookman Old Style" panose="02050604050505020204" pitchFamily="18" charset="0"/>
              </a:rPr>
              <a:t> «Межгосударственный стандарт. Дороги автомобильные общего пользования. Требования к проведению строительного контроля», введенным в действие приказом Росстандарта от 24 сентября 2014 г. №1199ст, сверх объемов, выполняемых подрядными организациями в рамках строительного контроля по постановлению №468 по решению заказчика, такие затраты могут учитываться в сметной документации дополнительно.</a:t>
            </a:r>
            <a:endParaRPr lang="ru-RU" sz="1100" dirty="0">
              <a:solidFill>
                <a:srgbClr val="2B456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012CBC9-43DF-4E29-AD9C-BCBCF7CC36FC}"/>
              </a:ext>
            </a:extLst>
          </p:cNvPr>
          <p:cNvSpPr txBox="1">
            <a:spLocks/>
          </p:cNvSpPr>
          <p:nvPr/>
        </p:nvSpPr>
        <p:spPr>
          <a:xfrm>
            <a:off x="723969" y="1237499"/>
            <a:ext cx="8584707" cy="79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Письмом Минстроя России </a:t>
            </a:r>
            <a:b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от 1 ноября 2022 г. № 57338-СМ/09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B47671F-3C3F-47A0-97D3-C839A6843075}"/>
              </a:ext>
            </a:extLst>
          </p:cNvPr>
          <p:cNvCxnSpPr>
            <a:cxnSpLocks/>
          </p:cNvCxnSpPr>
          <p:nvPr/>
        </p:nvCxnSpPr>
        <p:spPr>
          <a:xfrm>
            <a:off x="1020774" y="3577644"/>
            <a:ext cx="0" cy="2811253"/>
          </a:xfrm>
          <a:prstGeom prst="line">
            <a:avLst/>
          </a:prstGeom>
          <a:ln>
            <a:solidFill>
              <a:srgbClr val="224B7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6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012CBC9-43DF-4E29-AD9C-BCBCF7CC36FC}"/>
              </a:ext>
            </a:extLst>
          </p:cNvPr>
          <p:cNvSpPr txBox="1">
            <a:spLocks/>
          </p:cNvSpPr>
          <p:nvPr/>
        </p:nvSpPr>
        <p:spPr>
          <a:xfrm>
            <a:off x="732358" y="1418761"/>
            <a:ext cx="8584707" cy="79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Пример выработки на 1-го сотрудника </a:t>
            </a:r>
            <a:b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Bookman Old Style" panose="02050604050505020204" pitchFamily="18" charset="0"/>
              </a:rPr>
              <a:t>строительного контроля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9DD2779-7DE7-4D9F-9839-73E7E57FB465}"/>
              </a:ext>
            </a:extLst>
          </p:cNvPr>
          <p:cNvSpPr txBox="1">
            <a:spLocks/>
          </p:cNvSpPr>
          <p:nvPr/>
        </p:nvSpPr>
        <p:spPr>
          <a:xfrm>
            <a:off x="483092" y="183678"/>
            <a:ext cx="8584707" cy="79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4BD48657-5FA7-4412-A4E9-9D7836AD8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81264"/>
              </p:ext>
            </p:extLst>
          </p:nvPr>
        </p:nvGraphicFramePr>
        <p:xfrm>
          <a:off x="281362" y="2312853"/>
          <a:ext cx="11574859" cy="403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229">
                  <a:extLst>
                    <a:ext uri="{9D8B030D-6E8A-4147-A177-3AD203B41FA5}">
                      <a16:colId xmlns:a16="http://schemas.microsoft.com/office/drawing/2014/main" xmlns="" val="1999417065"/>
                    </a:ext>
                  </a:extLst>
                </a:gridCol>
                <a:gridCol w="4352676">
                  <a:extLst>
                    <a:ext uri="{9D8B030D-6E8A-4147-A177-3AD203B41FA5}">
                      <a16:colId xmlns:a16="http://schemas.microsoft.com/office/drawing/2014/main" xmlns="" val="1296135329"/>
                    </a:ext>
                  </a:extLst>
                </a:gridCol>
                <a:gridCol w="3867954">
                  <a:extLst>
                    <a:ext uri="{9D8B030D-6E8A-4147-A177-3AD203B41FA5}">
                      <a16:colId xmlns:a16="http://schemas.microsoft.com/office/drawing/2014/main" xmlns="" val="85270706"/>
                    </a:ext>
                  </a:extLst>
                </a:gridCol>
              </a:tblGrid>
              <a:tr h="835119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 кв. 2021 г.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224B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 </a:t>
                      </a:r>
                      <a:b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Приказа Минстроя России № 421/</a:t>
                      </a:r>
                      <a:r>
                        <a:rPr kumimoji="0" lang="ru-RU" sz="18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224B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После </a:t>
                      </a:r>
                      <a:b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Приказа Минстроя России № 421/</a:t>
                      </a:r>
                      <a:r>
                        <a:rPr kumimoji="0" lang="ru-RU" sz="18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224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55968"/>
                  </a:ext>
                </a:extLst>
              </a:tr>
              <a:tr h="594774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Выработка на 1-го сотрудника СК/мес.</a:t>
                      </a: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415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230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846373"/>
                  </a:ext>
                </a:extLst>
              </a:tr>
              <a:tr h="474520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НДС</a:t>
                      </a: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83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46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924427"/>
                  </a:ext>
                </a:extLst>
              </a:tr>
              <a:tr h="474520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ФОТ</a:t>
                      </a: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663109"/>
                  </a:ext>
                </a:extLst>
              </a:tr>
              <a:tr h="474520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Командировка</a:t>
                      </a: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45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12806"/>
                  </a:ext>
                </a:extLst>
              </a:tr>
              <a:tr h="474520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ГСМ, ТО, расходники</a:t>
                      </a: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527329"/>
                  </a:ext>
                </a:extLst>
              </a:tr>
              <a:tr h="708702">
                <a:tc>
                  <a:txBody>
                    <a:bodyPr/>
                    <a:lstStyle/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Средства  на амортизацию </a:t>
                      </a:r>
                    </a:p>
                    <a:p>
                      <a:pPr marL="360000" algn="l" fontAlgn="ctr">
                        <a:lnSpc>
                          <a:spcPts val="1800"/>
                        </a:lnSpc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развитие</a:t>
                      </a: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kumimoji="0" lang="en-US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147</a:t>
                      </a:r>
                      <a:r>
                        <a:rPr kumimoji="0" lang="ru-RU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B4563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тыс. руб.</a:t>
                      </a:r>
                      <a:endParaRPr kumimoji="0" lang="en-US" sz="18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B4563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</a:t>
                      </a:r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тыс. руб.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C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14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77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DF66A-15C0-4FF5-B966-E167E1A4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114" y="926326"/>
            <a:ext cx="9144000" cy="668786"/>
          </a:xfrm>
        </p:spPr>
        <p:txBody>
          <a:bodyPr>
            <a:normAutofit/>
          </a:bodyPr>
          <a:lstStyle/>
          <a:p>
            <a:pPr algn="l"/>
            <a:r>
              <a:rPr lang="ru-RU" sz="2400" b="1" cap="all" dirty="0">
                <a:latin typeface="Bookman Old Style" panose="02050604050505020204" pitchFamily="18" charset="0"/>
              </a:rPr>
              <a:t>Действия заказчика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64" y="508472"/>
            <a:ext cx="3139657" cy="590486"/>
          </a:xfrm>
          <a:prstGeom prst="rect">
            <a:avLst/>
          </a:prstGeom>
        </p:spPr>
      </p:pic>
      <p:pic>
        <p:nvPicPr>
          <p:cNvPr id="16" name="Рисунок 15" descr="РОСДОРНИИ _ лого _ 21 05 2021">
            <a:extLst>
              <a:ext uri="{FF2B5EF4-FFF2-40B4-BE49-F238E27FC236}">
                <a16:creationId xmlns:a16="http://schemas.microsoft.com/office/drawing/2014/main" xmlns="" id="{AECC0DB2-F3CF-4543-A646-ECDAB5989B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" y="13672"/>
            <a:ext cx="3063995" cy="14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CE5032-9687-48E4-AF04-BF0EB2C59FC3}"/>
              </a:ext>
            </a:extLst>
          </p:cNvPr>
          <p:cNvSpPr/>
          <p:nvPr/>
        </p:nvSpPr>
        <p:spPr>
          <a:xfrm>
            <a:off x="474264" y="1595112"/>
            <a:ext cx="10933912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2000"/>
              </a:lnSpc>
              <a:spcBef>
                <a:spcPts val="2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Для обеспечения полноценной стоимости контракта по строительному контролю на этапе проектирования  проводить дополнительный расчет стоимости лабораторного, геодезического контроля и рассмотрения рабочей документации</a:t>
            </a:r>
            <a:endParaRPr lang="en-US" sz="2000" dirty="0">
              <a:solidFill>
                <a:srgbClr val="2B4563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Если в проектной документацией не были учтены затраты по инструментальному и лабораторному контролю, средства на покрытие таких затрат могут быть направлены из резерва средств на непредвиденные работы и затраты, определенные для реализуемого проекта</a:t>
            </a:r>
          </a:p>
          <a:p>
            <a:pPr marL="285750" indent="-285750" algn="just">
              <a:lnSpc>
                <a:spcPts val="2000"/>
              </a:lnSpc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Не включать в контракт работы, прямо не относящиеся к строительному контролю, такие как диагностика и паспортизация. Это услуги, которые должны выполняться отдельно от строительного контроля для получения качественного результата</a:t>
            </a:r>
            <a:endParaRPr lang="en-US" sz="2000" dirty="0">
              <a:solidFill>
                <a:srgbClr val="2B4563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Учитывая положения постановления Правительства Российской Федерации №712 от 20 апреля 2022 г., неукоснительно обеспечивать соответствие стоимости и объема мероприятий строительного</a:t>
            </a:r>
            <a:r>
              <a:rPr lang="en-US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контроля</a:t>
            </a:r>
            <a:r>
              <a:rPr lang="en-US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>
                <a:solidFill>
                  <a:srgbClr val="2B4563"/>
                </a:solidFill>
                <a:latin typeface="Bookman Old Style" panose="02050604050505020204" pitchFamily="18" charset="0"/>
              </a:rPr>
              <a:t>в конкурсной документации. В противном случае исполнитель будет вынужден оспаривать такое несоответствие </a:t>
            </a:r>
            <a:r>
              <a:rPr lang="ru-RU" sz="2000" dirty="0">
                <a:solidFill>
                  <a:srgbClr val="5B6983"/>
                </a:solidFill>
                <a:latin typeface="Bookman Old Style" panose="02050604050505020204" pitchFamily="18" charset="0"/>
              </a:rPr>
              <a:t> </a:t>
            </a:r>
            <a:endParaRPr lang="en-US" sz="2000" dirty="0">
              <a:solidFill>
                <a:srgbClr val="5B6983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DF66A-15C0-4FF5-B966-E167E1A4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80" y="-548230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Проблемы и решения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9A4AF-5B65-470D-A7B5-773BD9C9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146" y="347831"/>
            <a:ext cx="3139657" cy="59048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79E8187-B264-4EEE-999F-D840FCDEE393}"/>
              </a:ext>
            </a:extLst>
          </p:cNvPr>
          <p:cNvSpPr>
            <a:spLocks/>
          </p:cNvSpPr>
          <p:nvPr/>
        </p:nvSpPr>
        <p:spPr>
          <a:xfrm>
            <a:off x="155196" y="1158267"/>
            <a:ext cx="11881607" cy="1818836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1BACD67-B1E3-4712-B9C1-321BC4D0E982}"/>
              </a:ext>
            </a:extLst>
          </p:cNvPr>
          <p:cNvSpPr/>
          <p:nvPr/>
        </p:nvSpPr>
        <p:spPr>
          <a:xfrm rot="10800000">
            <a:off x="6700694" y="1632616"/>
            <a:ext cx="5233234" cy="4930544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86986F-FE77-44E7-93C3-77913427247C}"/>
              </a:ext>
            </a:extLst>
          </p:cNvPr>
          <p:cNvSpPr txBox="1"/>
          <p:nvPr/>
        </p:nvSpPr>
        <p:spPr>
          <a:xfrm>
            <a:off x="361134" y="295141"/>
            <a:ext cx="1189904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400" cap="all" dirty="0">
                <a:latin typeface="Bookman Old Style" panose="02050604050505020204" pitchFamily="18" charset="0"/>
                <a:ea typeface="+mj-ea"/>
                <a:cs typeface="+mj-cs"/>
              </a:rPr>
              <a:t>Риски в случае несоответствия объема </a:t>
            </a:r>
            <a:br>
              <a:rPr lang="ru-RU" sz="2400" cap="all" dirty="0"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400" cap="all" dirty="0">
                <a:latin typeface="Bookman Old Style" panose="02050604050505020204" pitchFamily="18" charset="0"/>
                <a:ea typeface="+mj-ea"/>
                <a:cs typeface="+mj-cs"/>
              </a:rPr>
              <a:t>и стоимости строительного контроля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DAF6493-A865-4A61-BFEE-7DD3E96264A1}"/>
              </a:ext>
            </a:extLst>
          </p:cNvPr>
          <p:cNvSpPr/>
          <p:nvPr/>
        </p:nvSpPr>
        <p:spPr>
          <a:xfrm>
            <a:off x="6517681" y="4884691"/>
            <a:ext cx="5519122" cy="116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lnSpc>
                <a:spcPts val="2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Злоупотребление статусом строительного контроля при взаимодействии с подрядчиком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4B705A8-5F52-403C-853B-C1937B824EA4}"/>
              </a:ext>
            </a:extLst>
          </p:cNvPr>
          <p:cNvSpPr/>
          <p:nvPr/>
        </p:nvSpPr>
        <p:spPr>
          <a:xfrm>
            <a:off x="155196" y="4989476"/>
            <a:ext cx="5874129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171450">
              <a:lnSpc>
                <a:spcPts val="2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Bookman Old Style" panose="02050604050505020204" pitchFamily="18" charset="0"/>
              </a:rPr>
              <a:t>Аффилированность организации, выполняющей </a:t>
            </a:r>
            <a:r>
              <a:rPr lang="ru-RU" sz="2400" dirty="0" err="1">
                <a:latin typeface="Bookman Old Style" panose="02050604050505020204" pitchFamily="18" charset="0"/>
              </a:rPr>
              <a:t>стройконтроль</a:t>
            </a:r>
            <a:r>
              <a:rPr lang="ru-RU" sz="2400" dirty="0">
                <a:latin typeface="Bookman Old Style" panose="02050604050505020204" pitchFamily="18" charset="0"/>
              </a:rPr>
              <a:t>, с подрядчиком по СМР</a:t>
            </a:r>
          </a:p>
        </p:txBody>
      </p:sp>
      <p:pic>
        <p:nvPicPr>
          <p:cNvPr id="21" name="Picture 2" descr="https://madloba.info/media/images/promyshlennoye-stroitelstvo-02.original.mwtmk.jpg">
            <a:extLst>
              <a:ext uri="{FF2B5EF4-FFF2-40B4-BE49-F238E27FC236}">
                <a16:creationId xmlns:a16="http://schemas.microsoft.com/office/drawing/2014/main" xmlns="" id="{26311124-71D0-4159-944F-FC7EF7BC5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4041" y="1317272"/>
            <a:ext cx="4517217" cy="32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constellationhb.com/wp-content/uploads/2021/10/online-construction-management-software-1536x1024.jpg">
            <a:extLst>
              <a:ext uri="{FF2B5EF4-FFF2-40B4-BE49-F238E27FC236}">
                <a16:creationId xmlns:a16="http://schemas.microsoft.com/office/drawing/2014/main" xmlns="" id="{951C7FCC-EE62-4A89-B2B2-CBCAF57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3" y="1300836"/>
            <a:ext cx="4872548" cy="33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38E920C-5193-4313-A3CF-3C944B5D833A}"/>
              </a:ext>
            </a:extLst>
          </p:cNvPr>
          <p:cNvSpPr/>
          <p:nvPr/>
        </p:nvSpPr>
        <p:spPr>
          <a:xfrm>
            <a:off x="9520634" y="6279593"/>
            <a:ext cx="365829" cy="35253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3D7D27A-E520-428A-B81D-4787FFDDCDC9}"/>
              </a:ext>
            </a:extLst>
          </p:cNvPr>
          <p:cNvSpPr/>
          <p:nvPr/>
        </p:nvSpPr>
        <p:spPr>
          <a:xfrm>
            <a:off x="6310656" y="999262"/>
            <a:ext cx="365829" cy="35253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99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571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Bookman Old Style</vt:lpstr>
      <vt:lpstr>Calibri</vt:lpstr>
      <vt:lpstr>Calibri Light</vt:lpstr>
      <vt:lpstr>Times New Roman</vt:lpstr>
      <vt:lpstr>Wingdings</vt:lpstr>
      <vt:lpstr>Тема Office</vt:lpstr>
      <vt:lpstr>СТРОИТЕЛЬНЫЙ КОНТРОЛЬ</vt:lpstr>
      <vt:lpstr>Проблемы и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заказчика</vt:lpstr>
      <vt:lpstr>Проблемы и решения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Карпович</dc:creator>
  <cp:lastModifiedBy>User</cp:lastModifiedBy>
  <cp:revision>37</cp:revision>
  <dcterms:created xsi:type="dcterms:W3CDTF">2021-12-13T10:47:15Z</dcterms:created>
  <dcterms:modified xsi:type="dcterms:W3CDTF">2023-02-27T06:33:56Z</dcterms:modified>
</cp:coreProperties>
</file>