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3" r:id="rId1"/>
  </p:sldMasterIdLst>
  <p:notesMasterIdLst>
    <p:notesMasterId r:id="rId11"/>
  </p:notesMasterIdLst>
  <p:handoutMasterIdLst>
    <p:handoutMasterId r:id="rId12"/>
  </p:handoutMasterIdLst>
  <p:sldIdLst>
    <p:sldId id="3105" r:id="rId2"/>
    <p:sldId id="3333" r:id="rId3"/>
    <p:sldId id="3335" r:id="rId4"/>
    <p:sldId id="3336" r:id="rId5"/>
    <p:sldId id="3337" r:id="rId6"/>
    <p:sldId id="3338" r:id="rId7"/>
    <p:sldId id="3339" r:id="rId8"/>
    <p:sldId id="3341" r:id="rId9"/>
    <p:sldId id="3340" r:id="rId10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veta Börner" initials="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4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8" autoAdjust="0"/>
    <p:restoredTop sz="79573" autoAdjust="0"/>
  </p:normalViewPr>
  <p:slideViewPr>
    <p:cSldViewPr snapToGrid="0" snapToObjects="1">
      <p:cViewPr>
        <p:scale>
          <a:sx n="43" d="100"/>
          <a:sy n="43" d="100"/>
        </p:scale>
        <p:origin x="-168" y="-9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3880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1F517FC-2C78-C64E-9DB0-F260D968B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80EDDC-CB33-8947-851D-82B51F96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9B25-ADC4-EA48-A268-71AE8C7AFB17}" type="datetimeFigureOut">
              <a:rPr lang="ru-RU" smtClean="0">
                <a:latin typeface="Century Gothic" panose="020B0502020202020204" pitchFamily="34" charset="0"/>
              </a:rPr>
              <a:t>10.06.2022</a:t>
            </a:fld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2294B96-7A7F-794D-9969-199CE547B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E6962D-21BC-AC44-8408-6FA6F49631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8283-1A91-7545-B468-8A8071E49335}" type="slidenum">
              <a:rPr lang="ru-RU" smtClean="0">
                <a:latin typeface="Century Gothic" panose="020B0502020202020204" pitchFamily="34" charset="0"/>
              </a:rPr>
              <a:t>‹#›</a:t>
            </a:fld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C57CD0B-6D1A-F946-AB87-F143DA1D7362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29AF416-D8E6-9A4A-BE11-9239AC2E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0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0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4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3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4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7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9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1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6958" y="730250"/>
            <a:ext cx="12181114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0242" y="5861957"/>
            <a:ext cx="12017829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2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2338" y="881062"/>
            <a:ext cx="11269663" cy="11641137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8833" y="3"/>
            <a:ext cx="18275165" cy="9342923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2339" y="881064"/>
            <a:ext cx="22539324" cy="1166212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99592"/>
            <a:ext cx="15214600" cy="11141072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48473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6514" y="730250"/>
            <a:ext cx="14091558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5861957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8"/>
            <a:ext cx="24384003" cy="7281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4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1034185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6701089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18062111" y="2926081"/>
            <a:ext cx="5287709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12367993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1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03288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5512920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953016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999295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14472987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8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85399" y="753536"/>
            <a:ext cx="13077789" cy="117517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92017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67996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4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0" y="7008856"/>
            <a:ext cx="22974301" cy="22657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0" y="9225643"/>
            <a:ext cx="22974301" cy="11381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1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1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4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8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965200"/>
            <a:ext cx="15240000" cy="1153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0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0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2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8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83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07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50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2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9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2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3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339" y="1948082"/>
            <a:ext cx="22539324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22339" y="753631"/>
            <a:ext cx="22539324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39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4540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8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F4DD15-9B64-844C-A4BD-AB24B3D96281}"/>
              </a:ext>
            </a:extLst>
          </p:cNvPr>
          <p:cNvSpPr txBox="1"/>
          <p:nvPr userDrawn="1"/>
        </p:nvSpPr>
        <p:spPr>
          <a:xfrm>
            <a:off x="12392891" y="3096491"/>
            <a:ext cx="110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2890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645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4953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>
                <a:solidFill>
                  <a:schemeClr val="bg1">
                    <a:lumMod val="75000"/>
                  </a:schemeClr>
                </a:solidFill>
              </a:rPr>
              <a:t>|</a:t>
            </a:r>
            <a:endParaRPr lang="en-US" sz="1600" b="0" kern="15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C7D9028-E399-5F42-ABC4-498FCFFAF395}"/>
              </a:ext>
            </a:extLst>
          </p:cNvPr>
          <p:cNvGrpSpPr/>
          <p:nvPr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en-US" sz="1600" b="0" kern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E8D59C9-49F6-A34B-9BF0-58E1DC45968B}"/>
              </a:ext>
            </a:extLst>
          </p:cNvPr>
          <p:cNvSpPr/>
          <p:nvPr userDrawn="1"/>
        </p:nvSpPr>
        <p:spPr>
          <a:xfrm>
            <a:off x="18826579" y="13136926"/>
            <a:ext cx="4544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spc="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ЭКОНОМИКИ ГОРОДА</a:t>
            </a:r>
            <a:endParaRPr lang="ru-RU" sz="16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1A94C867-42EC-C74B-9277-65F5E7EEDDFE}"/>
              </a:ext>
            </a:extLst>
          </p:cNvPr>
          <p:cNvGrpSpPr/>
          <p:nvPr userDrawn="1"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22356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8" r:id="rId4"/>
    <p:sldLayoutId id="2147483764" r:id="rId5"/>
    <p:sldLayoutId id="2147483765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3" r:id="rId19"/>
    <p:sldLayoutId id="2147483744" r:id="rId20"/>
    <p:sldLayoutId id="2147483745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18" r:id="rId36"/>
    <p:sldLayoutId id="2147483666" r:id="rId37"/>
    <p:sldLayoutId id="2147483675" r:id="rId38"/>
    <p:sldLayoutId id="2147483677" r:id="rId39"/>
    <p:sldLayoutId id="2147483678" r:id="rId40"/>
    <p:sldLayoutId id="2147483679" r:id="rId41"/>
    <p:sldLayoutId id="2147483680" r:id="rId42"/>
    <p:sldLayoutId id="2147483690" r:id="rId43"/>
    <p:sldLayoutId id="2147483691" r:id="rId44"/>
    <p:sldLayoutId id="2147483695" r:id="rId45"/>
    <p:sldLayoutId id="2147483696" r:id="rId46"/>
    <p:sldLayoutId id="2147483767" r:id="rId47"/>
    <p:sldLayoutId id="2147483770" r:id="rId48"/>
    <p:sldLayoutId id="2147483771" r:id="rId49"/>
  </p:sldLayoutIdLst>
  <p:hf sldNum="0" hdr="0" ftr="0" dt="0"/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7" orient="horz" pos="4343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orient="horz" pos="8062" userDrawn="1">
          <p15:clr>
            <a:srgbClr val="F26B43"/>
          </p15:clr>
        </p15:guide>
        <p15:guide id="10" orient="horz" pos="555" userDrawn="1">
          <p15:clr>
            <a:srgbClr val="F26B43"/>
          </p15:clr>
        </p15:guide>
        <p15:guide id="11" pos="581" userDrawn="1">
          <p15:clr>
            <a:srgbClr val="F26B43"/>
          </p15:clr>
        </p15:guide>
        <p15:guide id="12" pos="147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twitter.com/UrbanEconRu" TargetMode="External"/><Relationship Id="rId5" Type="http://schemas.openxmlformats.org/officeDocument/2006/relationships/hyperlink" Target="https://www.youtube.com/channel/UCq3VciO0o6y5RYqcejjRFnA" TargetMode="External"/><Relationship Id="rId4" Type="http://schemas.openxmlformats.org/officeDocument/2006/relationships/hyperlink" Target="https://www.facebook.com/UrbanEconomic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1AE4F87-3494-4945-8835-3CDB691DD6BE}"/>
              </a:ext>
            </a:extLst>
          </p:cNvPr>
          <p:cNvSpPr/>
          <p:nvPr/>
        </p:nvSpPr>
        <p:spPr>
          <a:xfrm>
            <a:off x="8975188" y="558034"/>
            <a:ext cx="14902082" cy="12460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4812F77-ECD0-FD47-ABF9-093562C8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6514" y="7886839"/>
            <a:ext cx="14091558" cy="5131707"/>
          </a:xfrm>
        </p:spPr>
        <p:txBody>
          <a:bodyPr/>
          <a:lstStyle/>
          <a:p>
            <a:pPr algn="ctr"/>
            <a:r>
              <a:rPr lang="ru-RU" sz="4800" b="1" dirty="0" smtClean="0"/>
              <a:t>Актуализация методических рекомендаций по подготовке документов для организации и проведения аукционов на право заключения договоров развития застроенной территории, договоров комплексного развития территории по инициативе органа местного самоуправления</a:t>
            </a:r>
            <a:br>
              <a:rPr lang="ru-RU" sz="48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3600" dirty="0" smtClean="0"/>
              <a:t>(демонстрационная презентация</a:t>
            </a:r>
            <a:br>
              <a:rPr lang="ru-RU" sz="3600" dirty="0" smtClean="0"/>
            </a:br>
            <a:r>
              <a:rPr lang="ru-RU" sz="3600" dirty="0" smtClean="0"/>
              <a:t>материалов, подготовленных по заказу Фонда содействия реформированию жилищно-коммунального хозяйства, </a:t>
            </a:r>
            <a:br>
              <a:rPr lang="ru-RU" sz="3600" dirty="0" smtClean="0"/>
            </a:br>
            <a:r>
              <a:rPr lang="ru-RU" sz="3600" dirty="0" smtClean="0"/>
              <a:t>договор № 5/20 от 11 февраля 2022 г.)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5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220E7FD-9A2E-9649-AC71-F8D74294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11742196"/>
            <a:ext cx="13902664" cy="816428"/>
          </a:xfrm>
        </p:spPr>
        <p:txBody>
          <a:bodyPr/>
          <a:lstStyle/>
          <a:p>
            <a:pPr algn="ctr"/>
            <a:r>
              <a:rPr lang="ru-RU" dirty="0" smtClean="0"/>
              <a:t>2022 </a:t>
            </a:r>
            <a:r>
              <a:rPr lang="ru-RU" dirty="0"/>
              <a:t>г.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20564CCD-464B-D94C-82A2-4D6F7FC61B98}"/>
              </a:ext>
            </a:extLst>
          </p:cNvPr>
          <p:cNvSpPr txBox="1">
            <a:spLocks/>
          </p:cNvSpPr>
          <p:nvPr/>
        </p:nvSpPr>
        <p:spPr>
          <a:xfrm>
            <a:off x="9855408" y="1159329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/>
              <a:t>ФОНД «ИНСТИТУТ ЭКОНОМИКИ ГОРОДА»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6FEA8E4A-07A2-C340-B991-AD93BC1BC89D}"/>
              </a:ext>
            </a:extLst>
          </p:cNvPr>
          <p:cNvSpPr txBox="1">
            <a:spLocks/>
          </p:cNvSpPr>
          <p:nvPr/>
        </p:nvSpPr>
        <p:spPr>
          <a:xfrm>
            <a:off x="9855408" y="9836395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016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ОСНОВАНИЯ И ЦЕЛИ РАБОТЫ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17601" y="2884451"/>
            <a:ext cx="10270248" cy="8309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accent1"/>
                </a:solidFill>
              </a:rPr>
              <a:t>Основания для проведения работ</a:t>
            </a:r>
            <a:endParaRPr lang="en-US" sz="40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Необходимость актуализации Методических рекомендаций с учетом: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Федерального закона от 30.12.2020 № 494-ФЗ «О внесении изменений в Градостроительный кодекс Российской Федерации и отдельные законодательные акты Российской Федерации в целях обеспечения комплексного развития территорий»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л</a:t>
            </a:r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учшей практики регулирования субъектами РФ отдельных требований к реализации проектов КРТ</a:t>
            </a:r>
            <a:endParaRPr lang="ru-RU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1388" y="2884451"/>
            <a:ext cx="10270248" cy="8248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accent2"/>
                </a:solidFill>
              </a:rPr>
              <a:t>Цель выполнения работ</a:t>
            </a:r>
            <a:endParaRPr lang="en-US" sz="40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Оказание методического и методологического содействия органам государственной власти субъектов РФ и органам местного самоуправления в подготовке и принятии решений по КРТ жилой застройки, а также в реализации проектов КРТ путем заключения на торгах договоров о КРТ или привлечения к реализации проектов КРТ юридического лица, созданного субъектов РФ и обеспечивающего реализацию субъектом РФ решения о КРТ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479300" y="3137470"/>
            <a:ext cx="492867" cy="42488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Isosceles Triangle 7"/>
          <p:cNvSpPr/>
          <p:nvPr/>
        </p:nvSpPr>
        <p:spPr>
          <a:xfrm rot="5400000">
            <a:off x="12411900" y="3137472"/>
            <a:ext cx="492867" cy="42488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35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94587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33B9E6B-39FB-4F27-8830-2B00A7559C3B}"/>
              </a:ext>
            </a:extLst>
          </p:cNvPr>
          <p:cNvGrpSpPr/>
          <p:nvPr/>
        </p:nvGrpSpPr>
        <p:grpSpPr>
          <a:xfrm>
            <a:off x="1295258" y="5011341"/>
            <a:ext cx="7966605" cy="2681066"/>
            <a:chOff x="504771" y="1878744"/>
            <a:chExt cx="2987477" cy="1005400"/>
          </a:xfrm>
        </p:grpSpPr>
        <p:sp>
          <p:nvSpPr>
            <p:cNvPr id="18" name="Title 2"/>
            <p:cNvSpPr txBox="1">
              <a:spLocks/>
            </p:cNvSpPr>
            <p:nvPr/>
          </p:nvSpPr>
          <p:spPr>
            <a:xfrm>
              <a:off x="607641" y="1878744"/>
              <a:ext cx="2884607" cy="69249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6000" b="1" dirty="0" smtClean="0">
                  <a:solidFill>
                    <a:schemeClr val="bg1"/>
                  </a:solidFill>
                </a:rPr>
                <a:t>Подготовленные материалы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4771" y="2824509"/>
              <a:ext cx="2533289" cy="59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178282" y="897426"/>
            <a:ext cx="1048446" cy="2272795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26729" y="897426"/>
            <a:ext cx="11090472" cy="2272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Методические рекомендации по комплексному развитию территорий жилой застройки</a:t>
            </a:r>
            <a:endParaRPr lang="en-US" sz="2667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69686" y="3726180"/>
            <a:ext cx="1057042" cy="214536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178283" y="6355081"/>
            <a:ext cx="1048446" cy="234726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78283" y="9258300"/>
            <a:ext cx="1048445" cy="2355950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4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xmlns="" id="{3F1A1068-4B60-8A4B-B9D9-89475F9A4055}"/>
              </a:ext>
            </a:extLst>
          </p:cNvPr>
          <p:cNvSpPr/>
          <p:nvPr/>
        </p:nvSpPr>
        <p:spPr>
          <a:xfrm>
            <a:off x="12298959" y="3726181"/>
            <a:ext cx="11090474" cy="212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Методические рекомендации по пространственно-экономическому моделированию проектов комплексного развития территорий жилой застройки</a:t>
            </a:r>
            <a:endParaRPr lang="ru-RU" sz="3200" b="1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xmlns="" id="{FDA82D1E-02F3-8B4D-A999-1E8A9FC3618F}"/>
              </a:ext>
            </a:extLst>
          </p:cNvPr>
          <p:cNvSpPr/>
          <p:nvPr/>
        </p:nvSpPr>
        <p:spPr>
          <a:xfrm>
            <a:off x="12235325" y="6355081"/>
            <a:ext cx="11162704" cy="2347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Результаты анализа и оценки создаваемой региональной нормативно-правовой базы в сфере комплексного развития территорий жилой застройки</a:t>
            </a:r>
            <a:endParaRPr lang="ru-RU" sz="3200" b="1" dirty="0">
              <a:solidFill>
                <a:schemeClr val="tx2">
                  <a:lumMod val="90000"/>
                  <a:lumOff val="10000"/>
                </a:schemeClr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endParaRPr lang="en-US" sz="2667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xmlns="" id="{B0C2AA6D-7A94-C440-92BB-357319904C54}"/>
              </a:ext>
            </a:extLst>
          </p:cNvPr>
          <p:cNvSpPr/>
          <p:nvPr/>
        </p:nvSpPr>
        <p:spPr>
          <a:xfrm>
            <a:off x="12226729" y="9258299"/>
            <a:ext cx="11162704" cy="2370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200" dirty="0" smtClean="0">
              <a:solidFill>
                <a:schemeClr val="tx1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Демонстрационная презентация разработанных материалов</a:t>
            </a:r>
            <a:endParaRPr lang="ru-RU" sz="3200" dirty="0">
              <a:solidFill>
                <a:schemeClr val="tx1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457206" indent="-457206">
              <a:lnSpc>
                <a:spcPct val="150000"/>
              </a:lnSpc>
              <a:buFont typeface="Wingdings" pitchFamily="2" charset="2"/>
              <a:buChar char="§"/>
            </a:pP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2338" y="620932"/>
            <a:ext cx="22539324" cy="10918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Методических рекомендаций по комплексному развитию территорий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312862" y="2427251"/>
            <a:ext cx="22148800" cy="1437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1. </a:t>
            </a:r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Рекомендации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 подготовке проекта решения о комплексном развитии территории жилой застройки</a:t>
            </a:r>
          </a:p>
          <a:p>
            <a:pPr lvl="0"/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2. Рекомендации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 реализации решения о комплексном развитии территорий жилой застройки юридическим лицом, определенным субъектом Российской Федерации</a:t>
            </a:r>
          </a:p>
          <a:p>
            <a:pPr lvl="0"/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3. Рекомендации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 разработке архитектурно-градостроительной концепции (мастер-плана) комплексного развития территории жилой застройки (в отношении содержания и финансово-экономического обоснования такой концепции)</a:t>
            </a:r>
          </a:p>
          <a:p>
            <a:pPr lvl="0"/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4. Рекомендации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 организации общего собрания собственников помещений в многоквартирном доме по вопросу включения многоквартирного дома в границы территории жилой застройки, подлежащей комплексному развитию в соответствии с проектом решения о комплексном развитии территории жилой застройки, а также об исключении многоквартирного дома из границ такой территории, из проекта решения о комплексном развитии территории жилой застройки или из решения о комплексном развитии территории жилой застройки</a:t>
            </a:r>
          </a:p>
          <a:p>
            <a:pPr lvl="0"/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5. Рекомендуемые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проекты документов для принятия и реализации решения о комплексном развитии территории жилой </a:t>
            </a:r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застройки: </a:t>
            </a:r>
            <a:endParaRPr lang="ru-RU" sz="31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проект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решения о комплексном развитии территории жилой застройки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роект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решения о проведении торгов на право заключения договора о комплексном развитии территории жилой застройки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роект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извещения о проведении торгов на право заключения договора о комплексном развитии территории жилой застройки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роект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решения о заключении договора о комплексном развитии территории жилой застройки посредством проведения торгов в электронной форме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роект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извещения о проведении торгов в электронной форме на право заключения договора о комплексном развитии территории жилой застройки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31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роект </a:t>
            </a:r>
            <a:r>
              <a:rPr lang="ru-RU" sz="3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договора о комплексном развитии территории жилой застройки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endParaRPr lang="ru-RU" sz="2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endParaRPr lang="ru-RU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endParaRPr lang="ru-RU" sz="2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endParaRPr lang="ru-RU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endParaRPr lang="ru-RU" sz="2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endParaRPr lang="ru-RU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 rot="5400000">
            <a:off x="479300" y="2461242"/>
            <a:ext cx="492867" cy="42488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616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2" y="1684254"/>
            <a:ext cx="22539324" cy="1091891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Состав Методических рекомендаций по пространственно-экономическому моделированию проектов комплексного развития территорий жилой застройки</a:t>
            </a: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975869" y="4754752"/>
            <a:ext cx="7245795" cy="756008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8450123" y="4772625"/>
            <a:ext cx="7565453" cy="754220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16125974" y="4772625"/>
            <a:ext cx="7335689" cy="7542208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1316315" y="4939640"/>
            <a:ext cx="6634278" cy="74533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733" b="1" dirty="0" smtClean="0">
                <a:latin typeface="+mj-lt"/>
              </a:rPr>
              <a:t>Рекомендации по градостроительной модели: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ru-RU" sz="2400" b="1" dirty="0"/>
              <a:t>определение максимального значения объема будущей застройки, превышение которого недопустимо ввиду снижения качества застройки и негативного влияния новой застройки на градостроительное окружение территории из-за избыточной плотности и (или) этажности (например, создание избыточной нагрузки на транспортную инфраструктуру (пробки) либо искажение градостроительного облика города</a:t>
            </a:r>
            <a:r>
              <a:rPr lang="ru-RU" b="1" dirty="0" smtClean="0"/>
              <a:t>)</a:t>
            </a:r>
            <a:endParaRPr lang="ru-RU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667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8721194" y="4869005"/>
            <a:ext cx="6654797" cy="6899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733" b="1" dirty="0" smtClean="0">
                <a:latin typeface="+mj-lt"/>
              </a:rPr>
              <a:t>Рекомендации по экономической модели: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ru-RU" sz="2400" b="1" dirty="0"/>
              <a:t>определение оптимального распределения финансовых обязательств (в части создания инфраструктуры и переселения граждан) между застройщиком и органом </a:t>
            </a:r>
            <a:r>
              <a:rPr lang="ru-RU" sz="2400" b="1" dirty="0" smtClean="0"/>
              <a:t>публичной власти, </a:t>
            </a:r>
            <a:r>
              <a:rPr lang="ru-RU" sz="2400" b="1" dirty="0"/>
              <a:t>оптимального размера поддержки за счет средств местного, регионального бюджетов, Фонда ЖКХ (на возмещение затрат на переселение из аварийного жилищного фонда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667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16448242" y="7205741"/>
            <a:ext cx="6654797" cy="27133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733" b="1" dirty="0" smtClean="0">
                <a:latin typeface="+mj-lt"/>
              </a:rPr>
              <a:t>Модель проекта КРТ жилой застройки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733" b="1" dirty="0" smtClean="0">
                <a:latin typeface="+mj-lt"/>
              </a:rPr>
              <a:t>(в формате </a:t>
            </a:r>
            <a:r>
              <a:rPr lang="en-US" sz="3733" b="1" dirty="0" smtClean="0">
                <a:latin typeface="+mj-lt"/>
              </a:rPr>
              <a:t>Excel)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05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16315" y="2230199"/>
            <a:ext cx="22539324" cy="1091891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Состав материала «Результаты анализа и оценки создаваемой региональной нормативно-правовой базы в сфере комплексного развития территорий жилой застройки»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sz="66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117490" y="4754752"/>
            <a:ext cx="7245795" cy="660305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3404124" y="4754752"/>
            <a:ext cx="7565453" cy="660305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3225044" y="5324651"/>
            <a:ext cx="6634278" cy="49242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733" b="1" dirty="0" smtClean="0">
                <a:latin typeface="+mj-lt"/>
              </a:rPr>
              <a:t>Аналитическая записка по результатам анализа и оценки актов субъектов Российской Федерации в сфере КРТ жилой застройки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2667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13859451" y="5711215"/>
            <a:ext cx="6654797" cy="49242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733" b="1" dirty="0" smtClean="0">
                <a:latin typeface="+mj-lt"/>
              </a:rPr>
              <a:t>Таблицы по каждому субъекту Российской Федерации с результатами анализа актов в сфере КРТ жилой застройки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ru-RU" sz="2667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8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8839" y="1351518"/>
            <a:ext cx="22539324" cy="109189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Сведения о реализации субъектами РФ регуляторных полномочий в сфере КРТ жилой застройки</a:t>
            </a:r>
            <a:endParaRPr lang="en-US" dirty="0"/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8846423" y="7205743"/>
            <a:ext cx="6654797" cy="4731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733" b="1" dirty="0">
                <a:latin typeface="+mj-lt"/>
              </a:rPr>
              <a:t>Заголовок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ru-RU" sz="2667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Значимость этих проблем настолько очевидна, что новая модель организационной деятельности играет важную роль в формировании дальнейших направлений развития. Товарищи! консультация с широким активом играет важную роль.</a:t>
            </a:r>
            <a:endParaRPr lang="en-US" sz="2400" dirty="0">
              <a:latin typeface="+mj-lt"/>
            </a:endParaRP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16448242" y="7205741"/>
            <a:ext cx="6654797" cy="4731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3733" b="1" dirty="0">
                <a:latin typeface="+mj-lt"/>
              </a:rPr>
              <a:t>Заголовок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2667" dirty="0">
                <a:latin typeface="+mj-lt"/>
              </a:rPr>
              <a:t> </a:t>
            </a:r>
            <a:r>
              <a:rPr lang="ru-RU" sz="2667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Значимость этих проблем настолько очевидна, что новая модель организационной деятельности играет важную роль в формировании дальнейших направлений развития. Товарищи! консультация с широким активом играет важную роль.</a:t>
            </a:r>
            <a:endParaRPr lang="en-US" sz="2400" dirty="0"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345568" y="5138598"/>
            <a:ext cx="860139" cy="1193445"/>
            <a:chOff x="-447675" y="2074863"/>
            <a:chExt cx="762000" cy="1057276"/>
          </a:xfrm>
          <a:solidFill>
            <a:schemeClr val="bg1"/>
          </a:solidFill>
        </p:grpSpPr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-209550" y="2867026"/>
              <a:ext cx="263525" cy="265113"/>
            </a:xfrm>
            <a:custGeom>
              <a:avLst/>
              <a:gdLst>
                <a:gd name="T0" fmla="*/ 104 w 831"/>
                <a:gd name="T1" fmla="*/ 0 h 832"/>
                <a:gd name="T2" fmla="*/ 727 w 831"/>
                <a:gd name="T3" fmla="*/ 0 h 832"/>
                <a:gd name="T4" fmla="*/ 747 w 831"/>
                <a:gd name="T5" fmla="*/ 2 h 832"/>
                <a:gd name="T6" fmla="*/ 766 w 831"/>
                <a:gd name="T7" fmla="*/ 8 h 832"/>
                <a:gd name="T8" fmla="*/ 783 w 831"/>
                <a:gd name="T9" fmla="*/ 17 h 832"/>
                <a:gd name="T10" fmla="*/ 799 w 831"/>
                <a:gd name="T11" fmla="*/ 32 h 832"/>
                <a:gd name="T12" fmla="*/ 814 w 831"/>
                <a:gd name="T13" fmla="*/ 48 h 832"/>
                <a:gd name="T14" fmla="*/ 823 w 831"/>
                <a:gd name="T15" fmla="*/ 66 h 832"/>
                <a:gd name="T16" fmla="*/ 829 w 831"/>
                <a:gd name="T17" fmla="*/ 84 h 832"/>
                <a:gd name="T18" fmla="*/ 831 w 831"/>
                <a:gd name="T19" fmla="*/ 105 h 832"/>
                <a:gd name="T20" fmla="*/ 831 w 831"/>
                <a:gd name="T21" fmla="*/ 728 h 832"/>
                <a:gd name="T22" fmla="*/ 829 w 831"/>
                <a:gd name="T23" fmla="*/ 749 h 832"/>
                <a:gd name="T24" fmla="*/ 823 w 831"/>
                <a:gd name="T25" fmla="*/ 767 h 832"/>
                <a:gd name="T26" fmla="*/ 814 w 831"/>
                <a:gd name="T27" fmla="*/ 785 h 832"/>
                <a:gd name="T28" fmla="*/ 799 w 831"/>
                <a:gd name="T29" fmla="*/ 801 h 832"/>
                <a:gd name="T30" fmla="*/ 783 w 831"/>
                <a:gd name="T31" fmla="*/ 814 h 832"/>
                <a:gd name="T32" fmla="*/ 766 w 831"/>
                <a:gd name="T33" fmla="*/ 825 h 832"/>
                <a:gd name="T34" fmla="*/ 747 w 831"/>
                <a:gd name="T35" fmla="*/ 830 h 832"/>
                <a:gd name="T36" fmla="*/ 727 w 831"/>
                <a:gd name="T37" fmla="*/ 832 h 832"/>
                <a:gd name="T38" fmla="*/ 104 w 831"/>
                <a:gd name="T39" fmla="*/ 832 h 832"/>
                <a:gd name="T40" fmla="*/ 83 w 831"/>
                <a:gd name="T41" fmla="*/ 830 h 832"/>
                <a:gd name="T42" fmla="*/ 65 w 831"/>
                <a:gd name="T43" fmla="*/ 825 h 832"/>
                <a:gd name="T44" fmla="*/ 47 w 831"/>
                <a:gd name="T45" fmla="*/ 814 h 832"/>
                <a:gd name="T46" fmla="*/ 31 w 831"/>
                <a:gd name="T47" fmla="*/ 801 h 832"/>
                <a:gd name="T48" fmla="*/ 18 w 831"/>
                <a:gd name="T49" fmla="*/ 785 h 832"/>
                <a:gd name="T50" fmla="*/ 7 w 831"/>
                <a:gd name="T51" fmla="*/ 767 h 832"/>
                <a:gd name="T52" fmla="*/ 2 w 831"/>
                <a:gd name="T53" fmla="*/ 749 h 832"/>
                <a:gd name="T54" fmla="*/ 0 w 831"/>
                <a:gd name="T55" fmla="*/ 728 h 832"/>
                <a:gd name="T56" fmla="*/ 0 w 831"/>
                <a:gd name="T57" fmla="*/ 105 h 832"/>
                <a:gd name="T58" fmla="*/ 2 w 831"/>
                <a:gd name="T59" fmla="*/ 84 h 832"/>
                <a:gd name="T60" fmla="*/ 7 w 831"/>
                <a:gd name="T61" fmla="*/ 66 h 832"/>
                <a:gd name="T62" fmla="*/ 18 w 831"/>
                <a:gd name="T63" fmla="*/ 48 h 832"/>
                <a:gd name="T64" fmla="*/ 31 w 831"/>
                <a:gd name="T65" fmla="*/ 32 h 832"/>
                <a:gd name="T66" fmla="*/ 47 w 831"/>
                <a:gd name="T67" fmla="*/ 18 h 832"/>
                <a:gd name="T68" fmla="*/ 65 w 831"/>
                <a:gd name="T69" fmla="*/ 8 h 832"/>
                <a:gd name="T70" fmla="*/ 83 w 831"/>
                <a:gd name="T71" fmla="*/ 2 h 832"/>
                <a:gd name="T72" fmla="*/ 104 w 831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1" h="832">
                  <a:moveTo>
                    <a:pt x="104" y="0"/>
                  </a:moveTo>
                  <a:lnTo>
                    <a:pt x="727" y="0"/>
                  </a:lnTo>
                  <a:lnTo>
                    <a:pt x="747" y="2"/>
                  </a:lnTo>
                  <a:lnTo>
                    <a:pt x="766" y="8"/>
                  </a:lnTo>
                  <a:lnTo>
                    <a:pt x="783" y="17"/>
                  </a:lnTo>
                  <a:lnTo>
                    <a:pt x="799" y="32"/>
                  </a:lnTo>
                  <a:lnTo>
                    <a:pt x="814" y="48"/>
                  </a:lnTo>
                  <a:lnTo>
                    <a:pt x="823" y="66"/>
                  </a:lnTo>
                  <a:lnTo>
                    <a:pt x="829" y="84"/>
                  </a:lnTo>
                  <a:lnTo>
                    <a:pt x="831" y="105"/>
                  </a:lnTo>
                  <a:lnTo>
                    <a:pt x="831" y="728"/>
                  </a:lnTo>
                  <a:lnTo>
                    <a:pt x="829" y="749"/>
                  </a:lnTo>
                  <a:lnTo>
                    <a:pt x="823" y="767"/>
                  </a:lnTo>
                  <a:lnTo>
                    <a:pt x="814" y="785"/>
                  </a:lnTo>
                  <a:lnTo>
                    <a:pt x="799" y="801"/>
                  </a:lnTo>
                  <a:lnTo>
                    <a:pt x="783" y="814"/>
                  </a:lnTo>
                  <a:lnTo>
                    <a:pt x="766" y="825"/>
                  </a:lnTo>
                  <a:lnTo>
                    <a:pt x="747" y="830"/>
                  </a:lnTo>
                  <a:lnTo>
                    <a:pt x="727" y="832"/>
                  </a:lnTo>
                  <a:lnTo>
                    <a:pt x="104" y="832"/>
                  </a:lnTo>
                  <a:lnTo>
                    <a:pt x="83" y="830"/>
                  </a:lnTo>
                  <a:lnTo>
                    <a:pt x="65" y="825"/>
                  </a:lnTo>
                  <a:lnTo>
                    <a:pt x="47" y="814"/>
                  </a:lnTo>
                  <a:lnTo>
                    <a:pt x="31" y="801"/>
                  </a:lnTo>
                  <a:lnTo>
                    <a:pt x="18" y="785"/>
                  </a:lnTo>
                  <a:lnTo>
                    <a:pt x="7" y="767"/>
                  </a:lnTo>
                  <a:lnTo>
                    <a:pt x="2" y="749"/>
                  </a:lnTo>
                  <a:lnTo>
                    <a:pt x="0" y="728"/>
                  </a:lnTo>
                  <a:lnTo>
                    <a:pt x="0" y="105"/>
                  </a:lnTo>
                  <a:lnTo>
                    <a:pt x="2" y="84"/>
                  </a:lnTo>
                  <a:lnTo>
                    <a:pt x="7" y="66"/>
                  </a:lnTo>
                  <a:lnTo>
                    <a:pt x="18" y="48"/>
                  </a:lnTo>
                  <a:lnTo>
                    <a:pt x="31" y="32"/>
                  </a:lnTo>
                  <a:lnTo>
                    <a:pt x="47" y="18"/>
                  </a:lnTo>
                  <a:lnTo>
                    <a:pt x="65" y="8"/>
                  </a:lnTo>
                  <a:lnTo>
                    <a:pt x="83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-447675" y="2074863"/>
              <a:ext cx="762000" cy="739775"/>
            </a:xfrm>
            <a:custGeom>
              <a:avLst/>
              <a:gdLst>
                <a:gd name="T0" fmla="*/ 1387 w 2399"/>
                <a:gd name="T1" fmla="*/ 13 h 2328"/>
                <a:gd name="T2" fmla="*/ 1639 w 2399"/>
                <a:gd name="T3" fmla="*/ 81 h 2328"/>
                <a:gd name="T4" fmla="*/ 1876 w 2399"/>
                <a:gd name="T5" fmla="*/ 197 h 2328"/>
                <a:gd name="T6" fmla="*/ 2072 w 2399"/>
                <a:gd name="T7" fmla="*/ 343 h 2328"/>
                <a:gd name="T8" fmla="*/ 2216 w 2399"/>
                <a:gd name="T9" fmla="*/ 504 h 2328"/>
                <a:gd name="T10" fmla="*/ 2325 w 2399"/>
                <a:gd name="T11" fmla="*/ 694 h 2328"/>
                <a:gd name="T12" fmla="*/ 2388 w 2399"/>
                <a:gd name="T13" fmla="*/ 897 h 2328"/>
                <a:gd name="T14" fmla="*/ 2397 w 2399"/>
                <a:gd name="T15" fmla="*/ 1109 h 2328"/>
                <a:gd name="T16" fmla="*/ 2359 w 2399"/>
                <a:gd name="T17" fmla="*/ 1302 h 2328"/>
                <a:gd name="T18" fmla="*/ 2292 w 2399"/>
                <a:gd name="T19" fmla="*/ 1459 h 2328"/>
                <a:gd name="T20" fmla="*/ 2207 w 2399"/>
                <a:gd name="T21" fmla="*/ 1578 h 2328"/>
                <a:gd name="T22" fmla="*/ 2090 w 2399"/>
                <a:gd name="T23" fmla="*/ 1685 h 2328"/>
                <a:gd name="T24" fmla="*/ 2000 w 2399"/>
                <a:gd name="T25" fmla="*/ 1753 h 2328"/>
                <a:gd name="T26" fmla="*/ 1923 w 2399"/>
                <a:gd name="T27" fmla="*/ 1800 h 2328"/>
                <a:gd name="T28" fmla="*/ 1817 w 2399"/>
                <a:gd name="T29" fmla="*/ 1861 h 2328"/>
                <a:gd name="T30" fmla="*/ 1702 w 2399"/>
                <a:gd name="T31" fmla="*/ 1950 h 2328"/>
                <a:gd name="T32" fmla="*/ 1618 w 2399"/>
                <a:gd name="T33" fmla="*/ 2065 h 2328"/>
                <a:gd name="T34" fmla="*/ 1576 w 2399"/>
                <a:gd name="T35" fmla="*/ 2156 h 2328"/>
                <a:gd name="T36" fmla="*/ 1565 w 2399"/>
                <a:gd name="T37" fmla="*/ 2233 h 2328"/>
                <a:gd name="T38" fmla="*/ 1521 w 2399"/>
                <a:gd name="T39" fmla="*/ 2306 h 2328"/>
                <a:gd name="T40" fmla="*/ 1464 w 2399"/>
                <a:gd name="T41" fmla="*/ 2328 h 2328"/>
                <a:gd name="T42" fmla="*/ 806 w 2399"/>
                <a:gd name="T43" fmla="*/ 2317 h 2328"/>
                <a:gd name="T44" fmla="*/ 760 w 2399"/>
                <a:gd name="T45" fmla="*/ 2248 h 2328"/>
                <a:gd name="T46" fmla="*/ 748 w 2399"/>
                <a:gd name="T47" fmla="*/ 2066 h 2328"/>
                <a:gd name="T48" fmla="*/ 779 w 2399"/>
                <a:gd name="T49" fmla="*/ 1886 h 2328"/>
                <a:gd name="T50" fmla="*/ 872 w 2399"/>
                <a:gd name="T51" fmla="*/ 1714 h 2328"/>
                <a:gd name="T52" fmla="*/ 1033 w 2399"/>
                <a:gd name="T53" fmla="*/ 1544 h 2328"/>
                <a:gd name="T54" fmla="*/ 1221 w 2399"/>
                <a:gd name="T55" fmla="*/ 1411 h 2328"/>
                <a:gd name="T56" fmla="*/ 1397 w 2399"/>
                <a:gd name="T57" fmla="*/ 1321 h 2328"/>
                <a:gd name="T58" fmla="*/ 1506 w 2399"/>
                <a:gd name="T59" fmla="*/ 1232 h 2328"/>
                <a:gd name="T60" fmla="*/ 1555 w 2399"/>
                <a:gd name="T61" fmla="*/ 1145 h 2328"/>
                <a:gd name="T62" fmla="*/ 1571 w 2399"/>
                <a:gd name="T63" fmla="*/ 1034 h 2328"/>
                <a:gd name="T64" fmla="*/ 1541 w 2399"/>
                <a:gd name="T65" fmla="*/ 931 h 2328"/>
                <a:gd name="T66" fmla="*/ 1450 w 2399"/>
                <a:gd name="T67" fmla="*/ 842 h 2328"/>
                <a:gd name="T68" fmla="*/ 1321 w 2399"/>
                <a:gd name="T69" fmla="*/ 779 h 2328"/>
                <a:gd name="T70" fmla="*/ 1171 w 2399"/>
                <a:gd name="T71" fmla="*/ 759 h 2328"/>
                <a:gd name="T72" fmla="*/ 1017 w 2399"/>
                <a:gd name="T73" fmla="*/ 777 h 2328"/>
                <a:gd name="T74" fmla="*/ 891 w 2399"/>
                <a:gd name="T75" fmla="*/ 835 h 2328"/>
                <a:gd name="T76" fmla="*/ 820 w 2399"/>
                <a:gd name="T77" fmla="*/ 896 h 2328"/>
                <a:gd name="T78" fmla="*/ 727 w 2399"/>
                <a:gd name="T79" fmla="*/ 996 h 2328"/>
                <a:gd name="T80" fmla="*/ 613 w 2399"/>
                <a:gd name="T81" fmla="*/ 1134 h 2328"/>
                <a:gd name="T82" fmla="*/ 555 w 2399"/>
                <a:gd name="T83" fmla="*/ 1172 h 2328"/>
                <a:gd name="T84" fmla="*/ 489 w 2399"/>
                <a:gd name="T85" fmla="*/ 1166 h 2328"/>
                <a:gd name="T86" fmla="*/ 27 w 2399"/>
                <a:gd name="T87" fmla="*/ 815 h 2328"/>
                <a:gd name="T88" fmla="*/ 1 w 2399"/>
                <a:gd name="T89" fmla="*/ 764 h 2328"/>
                <a:gd name="T90" fmla="*/ 15 w 2399"/>
                <a:gd name="T91" fmla="*/ 691 h 2328"/>
                <a:gd name="T92" fmla="*/ 174 w 2399"/>
                <a:gd name="T93" fmla="*/ 469 h 2328"/>
                <a:gd name="T94" fmla="*/ 356 w 2399"/>
                <a:gd name="T95" fmla="*/ 289 h 2328"/>
                <a:gd name="T96" fmla="*/ 560 w 2399"/>
                <a:gd name="T97" fmla="*/ 153 h 2328"/>
                <a:gd name="T98" fmla="*/ 788 w 2399"/>
                <a:gd name="T99" fmla="*/ 59 h 2328"/>
                <a:gd name="T100" fmla="*/ 1041 w 2399"/>
                <a:gd name="T101" fmla="*/ 1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99" h="2328">
                  <a:moveTo>
                    <a:pt x="1220" y="0"/>
                  </a:moveTo>
                  <a:lnTo>
                    <a:pt x="1304" y="3"/>
                  </a:lnTo>
                  <a:lnTo>
                    <a:pt x="1387" y="13"/>
                  </a:lnTo>
                  <a:lnTo>
                    <a:pt x="1471" y="28"/>
                  </a:lnTo>
                  <a:lnTo>
                    <a:pt x="1555" y="51"/>
                  </a:lnTo>
                  <a:lnTo>
                    <a:pt x="1639" y="81"/>
                  </a:lnTo>
                  <a:lnTo>
                    <a:pt x="1721" y="115"/>
                  </a:lnTo>
                  <a:lnTo>
                    <a:pt x="1800" y="154"/>
                  </a:lnTo>
                  <a:lnTo>
                    <a:pt x="1876" y="197"/>
                  </a:lnTo>
                  <a:lnTo>
                    <a:pt x="1949" y="244"/>
                  </a:lnTo>
                  <a:lnTo>
                    <a:pt x="2017" y="296"/>
                  </a:lnTo>
                  <a:lnTo>
                    <a:pt x="2072" y="343"/>
                  </a:lnTo>
                  <a:lnTo>
                    <a:pt x="2123" y="393"/>
                  </a:lnTo>
                  <a:lnTo>
                    <a:pt x="2171" y="446"/>
                  </a:lnTo>
                  <a:lnTo>
                    <a:pt x="2216" y="504"/>
                  </a:lnTo>
                  <a:lnTo>
                    <a:pt x="2256" y="564"/>
                  </a:lnTo>
                  <a:lnTo>
                    <a:pt x="2294" y="627"/>
                  </a:lnTo>
                  <a:lnTo>
                    <a:pt x="2325" y="694"/>
                  </a:lnTo>
                  <a:lnTo>
                    <a:pt x="2352" y="761"/>
                  </a:lnTo>
                  <a:lnTo>
                    <a:pt x="2373" y="829"/>
                  </a:lnTo>
                  <a:lnTo>
                    <a:pt x="2388" y="897"/>
                  </a:lnTo>
                  <a:lnTo>
                    <a:pt x="2396" y="968"/>
                  </a:lnTo>
                  <a:lnTo>
                    <a:pt x="2399" y="1039"/>
                  </a:lnTo>
                  <a:lnTo>
                    <a:pt x="2397" y="1109"/>
                  </a:lnTo>
                  <a:lnTo>
                    <a:pt x="2389" y="1176"/>
                  </a:lnTo>
                  <a:lnTo>
                    <a:pt x="2377" y="1239"/>
                  </a:lnTo>
                  <a:lnTo>
                    <a:pt x="2359" y="1302"/>
                  </a:lnTo>
                  <a:lnTo>
                    <a:pt x="2339" y="1361"/>
                  </a:lnTo>
                  <a:lnTo>
                    <a:pt x="2316" y="1413"/>
                  </a:lnTo>
                  <a:lnTo>
                    <a:pt x="2292" y="1459"/>
                  </a:lnTo>
                  <a:lnTo>
                    <a:pt x="2268" y="1501"/>
                  </a:lnTo>
                  <a:lnTo>
                    <a:pt x="2240" y="1539"/>
                  </a:lnTo>
                  <a:lnTo>
                    <a:pt x="2207" y="1578"/>
                  </a:lnTo>
                  <a:lnTo>
                    <a:pt x="2169" y="1617"/>
                  </a:lnTo>
                  <a:lnTo>
                    <a:pt x="2125" y="1656"/>
                  </a:lnTo>
                  <a:lnTo>
                    <a:pt x="2090" y="1685"/>
                  </a:lnTo>
                  <a:lnTo>
                    <a:pt x="2057" y="1711"/>
                  </a:lnTo>
                  <a:lnTo>
                    <a:pt x="2028" y="1734"/>
                  </a:lnTo>
                  <a:lnTo>
                    <a:pt x="2000" y="1753"/>
                  </a:lnTo>
                  <a:lnTo>
                    <a:pt x="1976" y="1769"/>
                  </a:lnTo>
                  <a:lnTo>
                    <a:pt x="1952" y="1784"/>
                  </a:lnTo>
                  <a:lnTo>
                    <a:pt x="1923" y="1800"/>
                  </a:lnTo>
                  <a:lnTo>
                    <a:pt x="1891" y="1819"/>
                  </a:lnTo>
                  <a:lnTo>
                    <a:pt x="1856" y="1839"/>
                  </a:lnTo>
                  <a:lnTo>
                    <a:pt x="1817" y="1861"/>
                  </a:lnTo>
                  <a:lnTo>
                    <a:pt x="1776" y="1887"/>
                  </a:lnTo>
                  <a:lnTo>
                    <a:pt x="1738" y="1916"/>
                  </a:lnTo>
                  <a:lnTo>
                    <a:pt x="1702" y="1950"/>
                  </a:lnTo>
                  <a:lnTo>
                    <a:pt x="1670" y="1988"/>
                  </a:lnTo>
                  <a:lnTo>
                    <a:pt x="1640" y="2029"/>
                  </a:lnTo>
                  <a:lnTo>
                    <a:pt x="1618" y="2065"/>
                  </a:lnTo>
                  <a:lnTo>
                    <a:pt x="1600" y="2098"/>
                  </a:lnTo>
                  <a:lnTo>
                    <a:pt x="1586" y="2128"/>
                  </a:lnTo>
                  <a:lnTo>
                    <a:pt x="1576" y="2156"/>
                  </a:lnTo>
                  <a:lnTo>
                    <a:pt x="1570" y="2182"/>
                  </a:lnTo>
                  <a:lnTo>
                    <a:pt x="1569" y="2204"/>
                  </a:lnTo>
                  <a:lnTo>
                    <a:pt x="1565" y="2233"/>
                  </a:lnTo>
                  <a:lnTo>
                    <a:pt x="1555" y="2262"/>
                  </a:lnTo>
                  <a:lnTo>
                    <a:pt x="1537" y="2288"/>
                  </a:lnTo>
                  <a:lnTo>
                    <a:pt x="1521" y="2306"/>
                  </a:lnTo>
                  <a:lnTo>
                    <a:pt x="1503" y="2319"/>
                  </a:lnTo>
                  <a:lnTo>
                    <a:pt x="1485" y="2326"/>
                  </a:lnTo>
                  <a:lnTo>
                    <a:pt x="1464" y="2328"/>
                  </a:lnTo>
                  <a:lnTo>
                    <a:pt x="841" y="2328"/>
                  </a:lnTo>
                  <a:lnTo>
                    <a:pt x="823" y="2326"/>
                  </a:lnTo>
                  <a:lnTo>
                    <a:pt x="806" y="2317"/>
                  </a:lnTo>
                  <a:lnTo>
                    <a:pt x="789" y="2302"/>
                  </a:lnTo>
                  <a:lnTo>
                    <a:pt x="775" y="2281"/>
                  </a:lnTo>
                  <a:lnTo>
                    <a:pt x="760" y="2248"/>
                  </a:lnTo>
                  <a:lnTo>
                    <a:pt x="751" y="2216"/>
                  </a:lnTo>
                  <a:lnTo>
                    <a:pt x="748" y="2184"/>
                  </a:lnTo>
                  <a:lnTo>
                    <a:pt x="748" y="2066"/>
                  </a:lnTo>
                  <a:lnTo>
                    <a:pt x="751" y="2005"/>
                  </a:lnTo>
                  <a:lnTo>
                    <a:pt x="761" y="1945"/>
                  </a:lnTo>
                  <a:lnTo>
                    <a:pt x="779" y="1886"/>
                  </a:lnTo>
                  <a:lnTo>
                    <a:pt x="804" y="1828"/>
                  </a:lnTo>
                  <a:lnTo>
                    <a:pt x="834" y="1771"/>
                  </a:lnTo>
                  <a:lnTo>
                    <a:pt x="872" y="1714"/>
                  </a:lnTo>
                  <a:lnTo>
                    <a:pt x="916" y="1660"/>
                  </a:lnTo>
                  <a:lnTo>
                    <a:pt x="974" y="1599"/>
                  </a:lnTo>
                  <a:lnTo>
                    <a:pt x="1033" y="1544"/>
                  </a:lnTo>
                  <a:lnTo>
                    <a:pt x="1094" y="1493"/>
                  </a:lnTo>
                  <a:lnTo>
                    <a:pt x="1157" y="1449"/>
                  </a:lnTo>
                  <a:lnTo>
                    <a:pt x="1221" y="1411"/>
                  </a:lnTo>
                  <a:lnTo>
                    <a:pt x="1288" y="1377"/>
                  </a:lnTo>
                  <a:lnTo>
                    <a:pt x="1345" y="1349"/>
                  </a:lnTo>
                  <a:lnTo>
                    <a:pt x="1397" y="1321"/>
                  </a:lnTo>
                  <a:lnTo>
                    <a:pt x="1440" y="1292"/>
                  </a:lnTo>
                  <a:lnTo>
                    <a:pt x="1477" y="1262"/>
                  </a:lnTo>
                  <a:lnTo>
                    <a:pt x="1506" y="1232"/>
                  </a:lnTo>
                  <a:lnTo>
                    <a:pt x="1526" y="1206"/>
                  </a:lnTo>
                  <a:lnTo>
                    <a:pt x="1542" y="1177"/>
                  </a:lnTo>
                  <a:lnTo>
                    <a:pt x="1555" y="1145"/>
                  </a:lnTo>
                  <a:lnTo>
                    <a:pt x="1564" y="1111"/>
                  </a:lnTo>
                  <a:lnTo>
                    <a:pt x="1569" y="1074"/>
                  </a:lnTo>
                  <a:lnTo>
                    <a:pt x="1571" y="1034"/>
                  </a:lnTo>
                  <a:lnTo>
                    <a:pt x="1568" y="999"/>
                  </a:lnTo>
                  <a:lnTo>
                    <a:pt x="1558" y="964"/>
                  </a:lnTo>
                  <a:lnTo>
                    <a:pt x="1541" y="931"/>
                  </a:lnTo>
                  <a:lnTo>
                    <a:pt x="1518" y="900"/>
                  </a:lnTo>
                  <a:lnTo>
                    <a:pt x="1487" y="871"/>
                  </a:lnTo>
                  <a:lnTo>
                    <a:pt x="1450" y="842"/>
                  </a:lnTo>
                  <a:lnTo>
                    <a:pt x="1409" y="816"/>
                  </a:lnTo>
                  <a:lnTo>
                    <a:pt x="1366" y="796"/>
                  </a:lnTo>
                  <a:lnTo>
                    <a:pt x="1321" y="779"/>
                  </a:lnTo>
                  <a:lnTo>
                    <a:pt x="1272" y="768"/>
                  </a:lnTo>
                  <a:lnTo>
                    <a:pt x="1223" y="761"/>
                  </a:lnTo>
                  <a:lnTo>
                    <a:pt x="1171" y="759"/>
                  </a:lnTo>
                  <a:lnTo>
                    <a:pt x="1116" y="761"/>
                  </a:lnTo>
                  <a:lnTo>
                    <a:pt x="1065" y="767"/>
                  </a:lnTo>
                  <a:lnTo>
                    <a:pt x="1017" y="777"/>
                  </a:lnTo>
                  <a:lnTo>
                    <a:pt x="972" y="793"/>
                  </a:lnTo>
                  <a:lnTo>
                    <a:pt x="930" y="811"/>
                  </a:lnTo>
                  <a:lnTo>
                    <a:pt x="891" y="835"/>
                  </a:lnTo>
                  <a:lnTo>
                    <a:pt x="869" y="851"/>
                  </a:lnTo>
                  <a:lnTo>
                    <a:pt x="846" y="872"/>
                  </a:lnTo>
                  <a:lnTo>
                    <a:pt x="820" y="896"/>
                  </a:lnTo>
                  <a:lnTo>
                    <a:pt x="791" y="925"/>
                  </a:lnTo>
                  <a:lnTo>
                    <a:pt x="760" y="959"/>
                  </a:lnTo>
                  <a:lnTo>
                    <a:pt x="727" y="996"/>
                  </a:lnTo>
                  <a:lnTo>
                    <a:pt x="692" y="1037"/>
                  </a:lnTo>
                  <a:lnTo>
                    <a:pt x="654" y="1083"/>
                  </a:lnTo>
                  <a:lnTo>
                    <a:pt x="613" y="1134"/>
                  </a:lnTo>
                  <a:lnTo>
                    <a:pt x="595" y="1151"/>
                  </a:lnTo>
                  <a:lnTo>
                    <a:pt x="576" y="1165"/>
                  </a:lnTo>
                  <a:lnTo>
                    <a:pt x="555" y="1172"/>
                  </a:lnTo>
                  <a:lnTo>
                    <a:pt x="533" y="1175"/>
                  </a:lnTo>
                  <a:lnTo>
                    <a:pt x="511" y="1173"/>
                  </a:lnTo>
                  <a:lnTo>
                    <a:pt x="489" y="1166"/>
                  </a:lnTo>
                  <a:lnTo>
                    <a:pt x="468" y="1154"/>
                  </a:lnTo>
                  <a:lnTo>
                    <a:pt x="42" y="830"/>
                  </a:lnTo>
                  <a:lnTo>
                    <a:pt x="27" y="815"/>
                  </a:lnTo>
                  <a:lnTo>
                    <a:pt x="14" y="800"/>
                  </a:lnTo>
                  <a:lnTo>
                    <a:pt x="6" y="782"/>
                  </a:lnTo>
                  <a:lnTo>
                    <a:pt x="1" y="764"/>
                  </a:lnTo>
                  <a:lnTo>
                    <a:pt x="0" y="738"/>
                  </a:lnTo>
                  <a:lnTo>
                    <a:pt x="5" y="715"/>
                  </a:lnTo>
                  <a:lnTo>
                    <a:pt x="15" y="691"/>
                  </a:lnTo>
                  <a:lnTo>
                    <a:pt x="66" y="612"/>
                  </a:lnTo>
                  <a:lnTo>
                    <a:pt x="119" y="538"/>
                  </a:lnTo>
                  <a:lnTo>
                    <a:pt x="174" y="469"/>
                  </a:lnTo>
                  <a:lnTo>
                    <a:pt x="232" y="404"/>
                  </a:lnTo>
                  <a:lnTo>
                    <a:pt x="292" y="345"/>
                  </a:lnTo>
                  <a:lnTo>
                    <a:pt x="356" y="289"/>
                  </a:lnTo>
                  <a:lnTo>
                    <a:pt x="422" y="239"/>
                  </a:lnTo>
                  <a:lnTo>
                    <a:pt x="489" y="194"/>
                  </a:lnTo>
                  <a:lnTo>
                    <a:pt x="560" y="153"/>
                  </a:lnTo>
                  <a:lnTo>
                    <a:pt x="634" y="117"/>
                  </a:lnTo>
                  <a:lnTo>
                    <a:pt x="710" y="86"/>
                  </a:lnTo>
                  <a:lnTo>
                    <a:pt x="788" y="59"/>
                  </a:lnTo>
                  <a:lnTo>
                    <a:pt x="870" y="38"/>
                  </a:lnTo>
                  <a:lnTo>
                    <a:pt x="953" y="21"/>
                  </a:lnTo>
                  <a:lnTo>
                    <a:pt x="1041" y="10"/>
                  </a:lnTo>
                  <a:lnTo>
                    <a:pt x="1129" y="3"/>
                  </a:lnTo>
                  <a:lnTo>
                    <a:pt x="1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/>
            </a:p>
          </p:txBody>
        </p:sp>
      </p:grp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20804"/>
              </p:ext>
            </p:extLst>
          </p:nvPr>
        </p:nvGraphicFramePr>
        <p:xfrm>
          <a:off x="1518837" y="5758456"/>
          <a:ext cx="2225426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08">
                  <a:extLst>
                    <a:ext uri="{9D8B030D-6E8A-4147-A177-3AD203B41FA5}">
                      <a16:colId xmlns:a16="http://schemas.microsoft.com/office/drawing/2014/main" xmlns="" val="1968061871"/>
                    </a:ext>
                  </a:extLst>
                </a:gridCol>
                <a:gridCol w="14902580">
                  <a:extLst>
                    <a:ext uri="{9D8B030D-6E8A-4147-A177-3AD203B41FA5}">
                      <a16:colId xmlns:a16="http://schemas.microsoft.com/office/drawing/2014/main" xmlns="" val="631442262"/>
                    </a:ext>
                  </a:extLst>
                </a:gridCol>
                <a:gridCol w="6316377">
                  <a:extLst>
                    <a:ext uri="{9D8B030D-6E8A-4147-A177-3AD203B41FA5}">
                      <a16:colId xmlns:a16="http://schemas.microsoft.com/office/drawing/2014/main" xmlns="" val="1662103396"/>
                    </a:ext>
                  </a:extLst>
                </a:gridCol>
              </a:tblGrid>
              <a:tr h="58148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Группы субъектов РФ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Количество субъектов РФ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9036207"/>
                  </a:ext>
                </a:extLst>
              </a:tr>
              <a:tr h="107989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Субъекты РФ, которыми реализованы все обязательные полномочия и практически все* факультативные полномочия</a:t>
                      </a:r>
                      <a:endParaRPr lang="ru-RU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Нижегородская область)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1736650"/>
                  </a:ext>
                </a:extLst>
              </a:tr>
              <a:tr h="9968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Субъекты РФ, которыми реализованы все обязательные полномочия и отдельные факультативные полномочия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8031569"/>
                  </a:ext>
                </a:extLst>
              </a:tr>
              <a:tr h="9968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Субъекты РФ, которыми реализованы отдельные обязательные полномочия и отдельные факультативные полномочия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7334716"/>
                  </a:ext>
                </a:extLst>
              </a:tr>
              <a:tr h="164244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Субъекты РФ, которыми не реализованы ни обязательные, ни факультативные полномочия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(г</a:t>
                      </a: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Москва, 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Санкт-Петербург)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0609613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518838" y="3819464"/>
            <a:ext cx="22254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dirty="0"/>
              <a:t>ВЫДЕЛЕНО 21 ПОЛНОЧИЕ СУЪЕКТОВ РФ: 10 – ОБЯЗАТЕЛЬНЫХ И 11 – ФАКУЛЬТАТИВНЫХ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4000" dirty="0"/>
              <a:t>ТОЛЬКО 36 СУБЪЕКТОВ РФ ПРИНЯЛИ АКТЫ ПО ОБЯЗАТЕЛЬНЫМ ПОЛНОМОЧИЯМ </a:t>
            </a:r>
            <a:endParaRPr lang="en-US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661368" y="11691671"/>
            <a:ext cx="22111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* </a:t>
            </a:r>
            <a:r>
              <a:rPr lang="ru-RU" sz="2400" dirty="0" smtClean="0"/>
              <a:t>За исключением факультативного полномочия по принятию субъектом </a:t>
            </a:r>
            <a:r>
              <a:rPr lang="ru-RU" sz="2400" dirty="0"/>
              <a:t>РФ </a:t>
            </a:r>
            <a:r>
              <a:rPr lang="ru-RU" sz="2400" dirty="0" smtClean="0"/>
              <a:t>НПА, предусматривающего </a:t>
            </a:r>
            <a:r>
              <a:rPr lang="ru-RU" sz="2400" dirty="0"/>
              <a:t>дополнительные меры поддержки по обеспечению жилыми помещениями собственников жилых </a:t>
            </a:r>
            <a:r>
              <a:rPr lang="ru-RU" sz="2400" dirty="0" smtClean="0"/>
              <a:t>помещений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1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94587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33B9E6B-39FB-4F27-8830-2B00A7559C3B}"/>
              </a:ext>
            </a:extLst>
          </p:cNvPr>
          <p:cNvGrpSpPr/>
          <p:nvPr/>
        </p:nvGrpSpPr>
        <p:grpSpPr>
          <a:xfrm>
            <a:off x="1513458" y="2757944"/>
            <a:ext cx="7905338" cy="5705592"/>
            <a:chOff x="586596" y="1205674"/>
            <a:chExt cx="2964502" cy="2139598"/>
          </a:xfrm>
        </p:grpSpPr>
        <p:sp>
          <p:nvSpPr>
            <p:cNvPr id="18" name="Title 2"/>
            <p:cNvSpPr txBox="1">
              <a:spLocks/>
            </p:cNvSpPr>
            <p:nvPr/>
          </p:nvSpPr>
          <p:spPr>
            <a:xfrm>
              <a:off x="666491" y="1205674"/>
              <a:ext cx="2884607" cy="180049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6000" b="1" dirty="0" smtClean="0">
                  <a:solidFill>
                    <a:schemeClr val="bg1"/>
                  </a:solidFill>
                </a:rPr>
                <a:t>ОСНОВНЫЕ ВЫВОДЫ ПО РЕЗУЛЬТАТАМ РАБОТ</a:t>
              </a:r>
            </a:p>
            <a:p>
              <a:pPr algn="l"/>
              <a:r>
                <a:rPr lang="ru-RU" b="1" dirty="0" smtClean="0">
                  <a:solidFill>
                    <a:schemeClr val="bg1"/>
                  </a:solidFill>
                </a:rPr>
                <a:t>(подробные выводы представлены в аналитической записке)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6596" y="3284952"/>
              <a:ext cx="2595616" cy="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178282" y="411480"/>
            <a:ext cx="1057042" cy="3185714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35324" y="411480"/>
            <a:ext cx="11234935" cy="3185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933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Не все субъекты Российской Федерации готовы к реализации проектов КРТ жилой застройки. Лучшие практики учтены в Методических рекомендациях. Существуют риски </a:t>
            </a:r>
            <a:r>
              <a:rPr lang="ru-RU" sz="2933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неподдержки</a:t>
            </a:r>
            <a:r>
              <a:rPr lang="ru-RU" sz="2933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проектов КРТ жилой застройки гражданами (т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олько </a:t>
            </a: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 субъектов РФ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приняли акты по всем мерам жилищной поддержки, которые они вправе установить в соответствии со статьей 32.1  ЖК РФ)</a:t>
            </a:r>
            <a:endParaRPr lang="en-US" sz="2667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78282" y="3808719"/>
            <a:ext cx="1057042" cy="269976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178282" y="6720013"/>
            <a:ext cx="1057042" cy="269976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78282" y="9631306"/>
            <a:ext cx="1057042" cy="3234462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6400" b="1" dirty="0">
                <a:latin typeface="+mj-lt"/>
              </a:rPr>
              <a:t>4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xmlns="" id="{3F1A1068-4B60-8A4B-B9D9-89475F9A4055}"/>
              </a:ext>
            </a:extLst>
          </p:cNvPr>
          <p:cNvSpPr/>
          <p:nvPr/>
        </p:nvSpPr>
        <p:spPr>
          <a:xfrm>
            <a:off x="12226728" y="3799652"/>
            <a:ext cx="11234935" cy="2699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933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ru-RU" sz="2933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Актуализированные </a:t>
            </a:r>
            <a:r>
              <a:rPr lang="ru-RU" sz="2933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Методические рекомендации, в том числе с учетом лучшей региональной практики, могут оказать существенную поддержку регионам и муниципалитетам в подготовке и реализации решений о КРТ жилой застройки</a:t>
            </a:r>
            <a:endParaRPr lang="en-US" sz="2667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sz="2667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xmlns="" id="{FDA82D1E-02F3-8B4D-A999-1E8A9FC3618F}"/>
              </a:ext>
            </a:extLst>
          </p:cNvPr>
          <p:cNvSpPr/>
          <p:nvPr/>
        </p:nvSpPr>
        <p:spPr>
          <a:xfrm>
            <a:off x="12226728" y="6728047"/>
            <a:ext cx="11234935" cy="2699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933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ru-RU" sz="2933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Особенно </a:t>
            </a:r>
            <a:r>
              <a:rPr lang="ru-RU" sz="2933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актуальными являются Методические рекомендации по пространственно-экономическому моделированию проектов </a:t>
            </a:r>
            <a:r>
              <a:rPr lang="ru-RU" sz="2933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КРТ жилой застройки </a:t>
            </a:r>
            <a:r>
              <a:rPr lang="ru-RU" sz="2933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– наиболее </a:t>
            </a:r>
            <a:r>
              <a:rPr lang="ru-RU" sz="2933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сложному вопросу </a:t>
            </a:r>
            <a:r>
              <a:rPr lang="ru-RU" sz="2933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при подготовке проектов КРТ жилой застройки</a:t>
            </a:r>
            <a:endParaRPr lang="en-US" sz="2667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933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xmlns="" id="{B0C2AA6D-7A94-C440-92BB-357319904C54}"/>
              </a:ext>
            </a:extLst>
          </p:cNvPr>
          <p:cNvSpPr/>
          <p:nvPr/>
        </p:nvSpPr>
        <p:spPr>
          <a:xfrm>
            <a:off x="12226728" y="9633292"/>
            <a:ext cx="11243531" cy="3232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933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 отдельным вопросам следует рассмотреть возможность внесения изменений в федеральное регулирование (в </a:t>
            </a:r>
            <a:r>
              <a:rPr lang="ru-RU" sz="2933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т.ч</a:t>
            </a:r>
            <a:r>
              <a:rPr lang="ru-RU" sz="2933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 по вопросам приобретения жилья с доплатой, реализации проектов КРТ на территориях с низкоплотной жилой застройкой, видов КРТ несмежных территорий), а также необходимо внесение подготовленных изменений в Порядок согласования, утв. постановлением Правительства РФ № 579 </a:t>
            </a:r>
            <a:endParaRPr lang="en-US" sz="2933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xmlns="" id="{A52F69B8-3268-5947-B3E6-3A4844F2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</p:pic>
      <p:sp>
        <p:nvSpPr>
          <p:cNvPr id="44" name="Rectangle 43"/>
          <p:cNvSpPr/>
          <p:nvPr/>
        </p:nvSpPr>
        <p:spPr bwMode="auto">
          <a:xfrm>
            <a:off x="12192004" y="2578100"/>
            <a:ext cx="12191997" cy="90678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12914142" y="5086425"/>
            <a:ext cx="11000935" cy="397942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50000"/>
              </a:lnSpc>
            </a:pPr>
            <a:r>
              <a:rPr lang="ru-RU" sz="2933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933" dirty="0">
                <a:solidFill>
                  <a:schemeClr val="bg1"/>
                </a:solidFill>
                <a:latin typeface="+mj-lt"/>
              </a:rPr>
            </a:br>
            <a:r>
              <a:rPr lang="ru-RU" sz="2933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933" dirty="0">
                <a:solidFill>
                  <a:schemeClr val="bg1"/>
                </a:solidFill>
                <a:latin typeface="+mj-lt"/>
              </a:rPr>
            </a:br>
            <a:r>
              <a:rPr lang="ru-RU" sz="2933" dirty="0">
                <a:solidFill>
                  <a:schemeClr val="bg1"/>
                </a:solidFill>
                <a:latin typeface="+mj-lt"/>
              </a:rPr>
              <a:t>125009, Москва, </a:t>
            </a:r>
            <a:r>
              <a:rPr lang="ru-RU" sz="2933" dirty="0" err="1">
                <a:solidFill>
                  <a:schemeClr val="bg1"/>
                </a:solidFill>
                <a:latin typeface="+mj-lt"/>
              </a:rPr>
              <a:t>Леонтьевский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 пер., 21</a:t>
            </a:r>
            <a:r>
              <a:rPr lang="en-US" sz="2933" dirty="0">
                <a:solidFill>
                  <a:schemeClr val="bg1"/>
                </a:solidFill>
                <a:latin typeface="+mj-lt"/>
              </a:rPr>
              <a:t>/1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, стр. 1, </a:t>
            </a:r>
          </a:p>
          <a:p>
            <a:pPr algn="l">
              <a:lnSpc>
                <a:spcPct val="150000"/>
              </a:lnSpc>
            </a:pPr>
            <a:r>
              <a:rPr lang="ru-RU" sz="2933" dirty="0">
                <a:solidFill>
                  <a:schemeClr val="bg1"/>
                </a:solidFill>
                <a:latin typeface="+mj-lt"/>
              </a:rPr>
              <a:t>тел.: 8 (495) 363-50-47,  8 (495) 787-45-20,</a:t>
            </a:r>
          </a:p>
          <a:p>
            <a:pPr algn="l">
              <a:lnSpc>
                <a:spcPct val="150000"/>
              </a:lnSpc>
            </a:pPr>
            <a:r>
              <a:rPr lang="ru-RU" sz="2933" dirty="0">
                <a:solidFill>
                  <a:schemeClr val="bg1"/>
                </a:solidFill>
                <a:latin typeface="+mj-lt"/>
              </a:rPr>
              <a:t>E-</a:t>
            </a:r>
            <a:r>
              <a:rPr lang="ru-RU" sz="2933" dirty="0" err="1">
                <a:solidFill>
                  <a:schemeClr val="bg1"/>
                </a:solidFill>
                <a:latin typeface="+mj-lt"/>
              </a:rPr>
              <a:t>mail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: mailbox@urbaneconomics.ru	</a:t>
            </a:r>
          </a:p>
          <a:p>
            <a:pPr algn="l">
              <a:lnSpc>
                <a:spcPct val="150000"/>
              </a:lnSpc>
            </a:pPr>
            <a:r>
              <a:rPr lang="ru-RU" sz="2933" dirty="0" err="1">
                <a:solidFill>
                  <a:schemeClr val="bg1"/>
                </a:solidFill>
                <a:latin typeface="+mj-lt"/>
              </a:rPr>
              <a:t>Web-site</a:t>
            </a:r>
            <a:r>
              <a:rPr lang="ru-RU" sz="2933" dirty="0">
                <a:solidFill>
                  <a:schemeClr val="bg1"/>
                </a:solidFill>
                <a:latin typeface="+mj-lt"/>
              </a:rPr>
              <a:t>: www.urbaneconomics.ru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312E732-B8A5-4245-953A-6EE8A83F0983}"/>
              </a:ext>
            </a:extLst>
          </p:cNvPr>
          <p:cNvGrpSpPr/>
          <p:nvPr/>
        </p:nvGrpSpPr>
        <p:grpSpPr>
          <a:xfrm>
            <a:off x="12941983" y="3353977"/>
            <a:ext cx="1322658" cy="1253787"/>
            <a:chOff x="10960100" y="5626098"/>
            <a:chExt cx="2463800" cy="24638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CCAE3BE1-4790-004C-BC55-737BFA628C28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E51B0559-5102-DD4F-A343-EC29AEC021EA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FB992840-FEE5-5C47-9BC6-8514A911335F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FDA8E4FB-143C-7A42-A5D1-9A444B8F14F2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CAF89224-4F7A-6C48-AF6A-B251CB438ED3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54266FF-DFF4-8149-88CD-2D8E2B1A4C5F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9FFD5D-3710-A64E-9AF5-665C5202406C}"/>
              </a:ext>
            </a:extLst>
          </p:cNvPr>
          <p:cNvSpPr txBox="1"/>
          <p:nvPr/>
        </p:nvSpPr>
        <p:spPr>
          <a:xfrm>
            <a:off x="14666102" y="3176048"/>
            <a:ext cx="804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>
                <a:solidFill>
                  <a:schemeClr val="accent5">
                    <a:lumMod val="60000"/>
                    <a:lumOff val="40000"/>
                  </a:schemeClr>
                </a:solidFill>
              </a:rPr>
              <a:t>ФОНД «ИНСТИТУТ ЭКОНОМИКИ ГОРОДА»</a:t>
            </a:r>
          </a:p>
        </p:txBody>
      </p:sp>
      <p:sp>
        <p:nvSpPr>
          <p:cNvPr id="22" name="Freeform 168">
            <a:hlinkClick r:id="rId4"/>
            <a:extLst>
              <a:ext uri="{FF2B5EF4-FFF2-40B4-BE49-F238E27FC236}">
                <a16:creationId xmlns:a16="http://schemas.microsoft.com/office/drawing/2014/main" xmlns="" id="{B28E60F9-61CD-E646-A7B7-09BD9E5EF4B2}"/>
              </a:ext>
            </a:extLst>
          </p:cNvPr>
          <p:cNvSpPr>
            <a:spLocks noEditPoints="1"/>
          </p:cNvSpPr>
          <p:nvPr/>
        </p:nvSpPr>
        <p:spPr bwMode="auto">
          <a:xfrm>
            <a:off x="12948362" y="10488435"/>
            <a:ext cx="521125" cy="519201"/>
          </a:xfrm>
          <a:custGeom>
            <a:avLst/>
            <a:gdLst/>
            <a:ahLst/>
            <a:cxnLst>
              <a:cxn ang="0">
                <a:pos x="220" y="36"/>
              </a:cxn>
              <a:cxn ang="0">
                <a:pos x="183" y="0"/>
              </a:cxn>
              <a:cxn ang="0">
                <a:pos x="37" y="0"/>
              </a:cxn>
              <a:cxn ang="0">
                <a:pos x="0" y="36"/>
              </a:cxn>
              <a:cxn ang="0">
                <a:pos x="0" y="183"/>
              </a:cxn>
              <a:cxn ang="0">
                <a:pos x="37" y="219"/>
              </a:cxn>
              <a:cxn ang="0">
                <a:pos x="110" y="219"/>
              </a:cxn>
              <a:cxn ang="0">
                <a:pos x="110" y="136"/>
              </a:cxn>
              <a:cxn ang="0">
                <a:pos x="83" y="136"/>
              </a:cxn>
              <a:cxn ang="0">
                <a:pos x="83" y="100"/>
              </a:cxn>
              <a:cxn ang="0">
                <a:pos x="110" y="100"/>
              </a:cxn>
              <a:cxn ang="0">
                <a:pos x="110" y="85"/>
              </a:cxn>
              <a:cxn ang="0">
                <a:pos x="151" y="39"/>
              </a:cxn>
              <a:cxn ang="0">
                <a:pos x="181" y="39"/>
              </a:cxn>
              <a:cxn ang="0">
                <a:pos x="181" y="75"/>
              </a:cxn>
              <a:cxn ang="0">
                <a:pos x="151" y="75"/>
              </a:cxn>
              <a:cxn ang="0">
                <a:pos x="144" y="85"/>
              </a:cxn>
              <a:cxn ang="0">
                <a:pos x="144" y="100"/>
              </a:cxn>
              <a:cxn ang="0">
                <a:pos x="181" y="100"/>
              </a:cxn>
              <a:cxn ang="0">
                <a:pos x="181" y="136"/>
              </a:cxn>
              <a:cxn ang="0">
                <a:pos x="144" y="136"/>
              </a:cxn>
              <a:cxn ang="0">
                <a:pos x="144" y="219"/>
              </a:cxn>
              <a:cxn ang="0">
                <a:pos x="183" y="219"/>
              </a:cxn>
              <a:cxn ang="0">
                <a:pos x="220" y="183"/>
              </a:cxn>
              <a:cxn ang="0">
                <a:pos x="220" y="36"/>
              </a:cxn>
              <a:cxn ang="0">
                <a:pos x="220" y="36"/>
              </a:cxn>
              <a:cxn ang="0">
                <a:pos x="220" y="36"/>
              </a:cxn>
            </a:cxnLst>
            <a:rect l="0" t="0" r="r" b="b"/>
            <a:pathLst>
              <a:path w="220" h="219">
                <a:moveTo>
                  <a:pt x="220" y="36"/>
                </a:moveTo>
                <a:cubicBezTo>
                  <a:pt x="220" y="17"/>
                  <a:pt x="203" y="0"/>
                  <a:pt x="18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8" y="0"/>
                  <a:pt x="0" y="17"/>
                  <a:pt x="0" y="3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02"/>
                  <a:pt x="18" y="219"/>
                  <a:pt x="37" y="219"/>
                </a:cubicBezTo>
                <a:cubicBezTo>
                  <a:pt x="110" y="219"/>
                  <a:pt x="110" y="219"/>
                  <a:pt x="110" y="219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0" y="61"/>
                  <a:pt x="129" y="39"/>
                  <a:pt x="151" y="39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1" y="75"/>
                  <a:pt x="181" y="75"/>
                  <a:pt x="18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48" y="75"/>
                  <a:pt x="144" y="79"/>
                  <a:pt x="144" y="8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1" y="136"/>
                  <a:pt x="181" y="136"/>
                  <a:pt x="181" y="136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83" y="219"/>
                  <a:pt x="183" y="219"/>
                  <a:pt x="183" y="219"/>
                </a:cubicBezTo>
                <a:cubicBezTo>
                  <a:pt x="203" y="219"/>
                  <a:pt x="220" y="202"/>
                  <a:pt x="220" y="183"/>
                </a:cubicBezTo>
                <a:lnTo>
                  <a:pt x="220" y="36"/>
                </a:lnTo>
                <a:close/>
                <a:moveTo>
                  <a:pt x="220" y="36"/>
                </a:moveTo>
                <a:cubicBezTo>
                  <a:pt x="220" y="36"/>
                  <a:pt x="220" y="36"/>
                  <a:pt x="220" y="36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grpSp>
        <p:nvGrpSpPr>
          <p:cNvPr id="23" name="Group 238">
            <a:extLst>
              <a:ext uri="{FF2B5EF4-FFF2-40B4-BE49-F238E27FC236}">
                <a16:creationId xmlns:a16="http://schemas.microsoft.com/office/drawing/2014/main" xmlns="" id="{08CD2C90-BC1A-E042-A75B-CD6FC7A30D4C}"/>
              </a:ext>
            </a:extLst>
          </p:cNvPr>
          <p:cNvGrpSpPr/>
          <p:nvPr/>
        </p:nvGrpSpPr>
        <p:grpSpPr>
          <a:xfrm>
            <a:off x="14521369" y="10482674"/>
            <a:ext cx="530739" cy="530739"/>
            <a:chOff x="5710293" y="9226557"/>
            <a:chExt cx="438154" cy="438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Freeform 240">
              <a:hlinkClick r:id="rId5"/>
              <a:extLst>
                <a:ext uri="{FF2B5EF4-FFF2-40B4-BE49-F238E27FC236}">
                  <a16:creationId xmlns:a16="http://schemas.microsoft.com/office/drawing/2014/main" xmlns="" id="{90537435-678E-DF4E-B072-39B4ADAB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93" y="9226557"/>
              <a:ext cx="438154" cy="43815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2" y="12"/>
                </a:cxn>
                <a:cxn ang="0">
                  <a:pos x="0" y="182"/>
                </a:cxn>
                <a:cxn ang="0">
                  <a:pos x="42" y="224"/>
                </a:cxn>
                <a:cxn ang="0">
                  <a:pos x="211" y="211"/>
                </a:cxn>
                <a:cxn ang="0">
                  <a:pos x="223" y="42"/>
                </a:cxn>
                <a:cxn ang="0">
                  <a:pos x="132" y="32"/>
                </a:cxn>
                <a:cxn ang="0">
                  <a:pos x="142" y="72"/>
                </a:cxn>
                <a:cxn ang="0">
                  <a:pos x="144" y="78"/>
                </a:cxn>
                <a:cxn ang="0">
                  <a:pos x="150" y="32"/>
                </a:cxn>
                <a:cxn ang="0">
                  <a:pos x="160" y="86"/>
                </a:cxn>
                <a:cxn ang="0">
                  <a:pos x="150" y="80"/>
                </a:cxn>
                <a:cxn ang="0">
                  <a:pos x="133" y="83"/>
                </a:cxn>
                <a:cxn ang="0">
                  <a:pos x="132" y="32"/>
                </a:cxn>
                <a:cxn ang="0">
                  <a:pos x="98" y="37"/>
                </a:cxn>
                <a:cxn ang="0">
                  <a:pos x="121" y="37"/>
                </a:cxn>
                <a:cxn ang="0">
                  <a:pos x="124" y="69"/>
                </a:cxn>
                <a:cxn ang="0">
                  <a:pos x="109" y="87"/>
                </a:cxn>
                <a:cxn ang="0">
                  <a:pos x="95" y="69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82" y="57"/>
                </a:cxn>
                <a:cxn ang="0">
                  <a:pos x="71" y="86"/>
                </a:cxn>
                <a:cxn ang="0">
                  <a:pos x="64" y="34"/>
                </a:cxn>
                <a:cxn ang="0">
                  <a:pos x="57" y="14"/>
                </a:cxn>
                <a:cxn ang="0">
                  <a:pos x="189" y="190"/>
                </a:cxn>
                <a:cxn ang="0">
                  <a:pos x="172" y="205"/>
                </a:cxn>
                <a:cxn ang="0">
                  <a:pos x="52" y="205"/>
                </a:cxn>
                <a:cxn ang="0">
                  <a:pos x="34" y="190"/>
                </a:cxn>
                <a:cxn ang="0">
                  <a:pos x="34" y="114"/>
                </a:cxn>
                <a:cxn ang="0">
                  <a:pos x="52" y="98"/>
                </a:cxn>
                <a:cxn ang="0">
                  <a:pos x="172" y="98"/>
                </a:cxn>
                <a:cxn ang="0">
                  <a:pos x="189" y="114"/>
                </a:cxn>
                <a:cxn ang="0">
                  <a:pos x="189" y="190"/>
                </a:cxn>
                <a:cxn ang="0">
                  <a:pos x="189" y="190"/>
                </a:cxn>
              </a:cxnLst>
              <a:rect l="0" t="0" r="r" b="b"/>
              <a:pathLst>
                <a:path w="223" h="224">
                  <a:moveTo>
                    <a:pt x="211" y="12"/>
                  </a:moveTo>
                  <a:cubicBezTo>
                    <a:pt x="203" y="4"/>
                    <a:pt x="193" y="0"/>
                    <a:pt x="1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1"/>
                    <a:pt x="0" y="30"/>
                    <a:pt x="0" y="4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3"/>
                    <a:pt x="4" y="203"/>
                    <a:pt x="12" y="211"/>
                  </a:cubicBezTo>
                  <a:cubicBezTo>
                    <a:pt x="20" y="220"/>
                    <a:pt x="30" y="224"/>
                    <a:pt x="42" y="224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3" y="224"/>
                    <a:pt x="203" y="220"/>
                    <a:pt x="211" y="211"/>
                  </a:cubicBezTo>
                  <a:cubicBezTo>
                    <a:pt x="219" y="203"/>
                    <a:pt x="223" y="193"/>
                    <a:pt x="223" y="18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3" y="30"/>
                    <a:pt x="219" y="21"/>
                    <a:pt x="211" y="12"/>
                  </a:cubicBezTo>
                  <a:close/>
                  <a:moveTo>
                    <a:pt x="132" y="32"/>
                  </a:moveTo>
                  <a:cubicBezTo>
                    <a:pt x="142" y="32"/>
                    <a:pt x="142" y="32"/>
                    <a:pt x="142" y="3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74"/>
                    <a:pt x="142" y="76"/>
                    <a:pt x="142" y="76"/>
                  </a:cubicBezTo>
                  <a:cubicBezTo>
                    <a:pt x="142" y="77"/>
                    <a:pt x="143" y="78"/>
                    <a:pt x="144" y="78"/>
                  </a:cubicBezTo>
                  <a:cubicBezTo>
                    <a:pt x="146" y="78"/>
                    <a:pt x="148" y="77"/>
                    <a:pt x="150" y="74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6" y="85"/>
                    <a:pt x="142" y="87"/>
                    <a:pt x="139" y="87"/>
                  </a:cubicBezTo>
                  <a:cubicBezTo>
                    <a:pt x="136" y="87"/>
                    <a:pt x="134" y="86"/>
                    <a:pt x="133" y="83"/>
                  </a:cubicBezTo>
                  <a:cubicBezTo>
                    <a:pt x="132" y="81"/>
                    <a:pt x="132" y="79"/>
                    <a:pt x="132" y="75"/>
                  </a:cubicBezTo>
                  <a:lnTo>
                    <a:pt x="132" y="32"/>
                  </a:lnTo>
                  <a:close/>
                  <a:moveTo>
                    <a:pt x="95" y="50"/>
                  </a:moveTo>
                  <a:cubicBezTo>
                    <a:pt x="95" y="44"/>
                    <a:pt x="96" y="40"/>
                    <a:pt x="98" y="37"/>
                  </a:cubicBezTo>
                  <a:cubicBezTo>
                    <a:pt x="101" y="34"/>
                    <a:pt x="104" y="32"/>
                    <a:pt x="109" y="32"/>
                  </a:cubicBezTo>
                  <a:cubicBezTo>
                    <a:pt x="114" y="32"/>
                    <a:pt x="118" y="34"/>
                    <a:pt x="121" y="37"/>
                  </a:cubicBezTo>
                  <a:cubicBezTo>
                    <a:pt x="123" y="40"/>
                    <a:pt x="124" y="44"/>
                    <a:pt x="124" y="50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5"/>
                    <a:pt x="123" y="79"/>
                    <a:pt x="121" y="81"/>
                  </a:cubicBezTo>
                  <a:cubicBezTo>
                    <a:pt x="118" y="85"/>
                    <a:pt x="114" y="87"/>
                    <a:pt x="109" y="87"/>
                  </a:cubicBezTo>
                  <a:cubicBezTo>
                    <a:pt x="104" y="87"/>
                    <a:pt x="101" y="85"/>
                    <a:pt x="98" y="81"/>
                  </a:cubicBezTo>
                  <a:cubicBezTo>
                    <a:pt x="96" y="79"/>
                    <a:pt x="95" y="74"/>
                    <a:pt x="95" y="69"/>
                  </a:cubicBezTo>
                  <a:lnTo>
                    <a:pt x="95" y="50"/>
                  </a:lnTo>
                  <a:close/>
                  <a:moveTo>
                    <a:pt x="69" y="14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0" y="52"/>
                    <a:pt x="68" y="44"/>
                    <a:pt x="64" y="34"/>
                  </a:cubicBezTo>
                  <a:cubicBezTo>
                    <a:pt x="62" y="27"/>
                    <a:pt x="61" y="24"/>
                    <a:pt x="61" y="2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69" y="14"/>
                  </a:lnTo>
                  <a:close/>
                  <a:moveTo>
                    <a:pt x="189" y="190"/>
                  </a:moveTo>
                  <a:cubicBezTo>
                    <a:pt x="188" y="194"/>
                    <a:pt x="186" y="197"/>
                    <a:pt x="183" y="200"/>
                  </a:cubicBezTo>
                  <a:cubicBezTo>
                    <a:pt x="179" y="203"/>
                    <a:pt x="176" y="205"/>
                    <a:pt x="172" y="205"/>
                  </a:cubicBezTo>
                  <a:cubicBezTo>
                    <a:pt x="158" y="207"/>
                    <a:pt x="138" y="208"/>
                    <a:pt x="112" y="208"/>
                  </a:cubicBezTo>
                  <a:cubicBezTo>
                    <a:pt x="85" y="208"/>
                    <a:pt x="65" y="207"/>
                    <a:pt x="52" y="205"/>
                  </a:cubicBezTo>
                  <a:cubicBezTo>
                    <a:pt x="47" y="205"/>
                    <a:pt x="44" y="203"/>
                    <a:pt x="41" y="200"/>
                  </a:cubicBezTo>
                  <a:cubicBezTo>
                    <a:pt x="37" y="197"/>
                    <a:pt x="35" y="194"/>
                    <a:pt x="34" y="190"/>
                  </a:cubicBezTo>
                  <a:cubicBezTo>
                    <a:pt x="32" y="181"/>
                    <a:pt x="31" y="169"/>
                    <a:pt x="31" y="152"/>
                  </a:cubicBezTo>
                  <a:cubicBezTo>
                    <a:pt x="31" y="135"/>
                    <a:pt x="32" y="122"/>
                    <a:pt x="34" y="114"/>
                  </a:cubicBezTo>
                  <a:cubicBezTo>
                    <a:pt x="35" y="110"/>
                    <a:pt x="37" y="106"/>
                    <a:pt x="41" y="103"/>
                  </a:cubicBezTo>
                  <a:cubicBezTo>
                    <a:pt x="44" y="100"/>
                    <a:pt x="47" y="99"/>
                    <a:pt x="52" y="98"/>
                  </a:cubicBezTo>
                  <a:cubicBezTo>
                    <a:pt x="65" y="97"/>
                    <a:pt x="85" y="96"/>
                    <a:pt x="112" y="96"/>
                  </a:cubicBezTo>
                  <a:cubicBezTo>
                    <a:pt x="138" y="96"/>
                    <a:pt x="158" y="97"/>
                    <a:pt x="172" y="98"/>
                  </a:cubicBezTo>
                  <a:cubicBezTo>
                    <a:pt x="176" y="99"/>
                    <a:pt x="179" y="100"/>
                    <a:pt x="183" y="103"/>
                  </a:cubicBezTo>
                  <a:cubicBezTo>
                    <a:pt x="186" y="106"/>
                    <a:pt x="188" y="110"/>
                    <a:pt x="189" y="114"/>
                  </a:cubicBezTo>
                  <a:cubicBezTo>
                    <a:pt x="191" y="122"/>
                    <a:pt x="192" y="135"/>
                    <a:pt x="192" y="152"/>
                  </a:cubicBezTo>
                  <a:cubicBezTo>
                    <a:pt x="192" y="169"/>
                    <a:pt x="191" y="181"/>
                    <a:pt x="189" y="190"/>
                  </a:cubicBezTo>
                  <a:close/>
                  <a:moveTo>
                    <a:pt x="189" y="190"/>
                  </a:moveTo>
                  <a:cubicBezTo>
                    <a:pt x="189" y="190"/>
                    <a:pt x="189" y="190"/>
                    <a:pt x="18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1">
              <a:extLst>
                <a:ext uri="{FF2B5EF4-FFF2-40B4-BE49-F238E27FC236}">
                  <a16:creationId xmlns:a16="http://schemas.microsoft.com/office/drawing/2014/main" xmlns="" id="{779450AE-FB59-614D-9626-D31CEBD4C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0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xmlns="" id="{A39E19DB-82CD-754F-BDFE-4FEE1A3F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7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4">
              <a:extLst>
                <a:ext uri="{FF2B5EF4-FFF2-40B4-BE49-F238E27FC236}">
                  <a16:creationId xmlns:a16="http://schemas.microsoft.com/office/drawing/2014/main" xmlns="" id="{54056D6A-2BFC-F048-A4B7-A3D713D44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71" y="9486907"/>
              <a:ext cx="52389" cy="106363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9" y="3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" y="50"/>
                </a:cxn>
                <a:cxn ang="0">
                  <a:pos x="7" y="54"/>
                </a:cxn>
                <a:cxn ang="0">
                  <a:pos x="18" y="48"/>
                </a:cxn>
                <a:cxn ang="0">
                  <a:pos x="18" y="53"/>
                </a:cxn>
                <a:cxn ang="0">
                  <a:pos x="27" y="5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8" y="41"/>
                </a:cxn>
                <a:cxn ang="0">
                  <a:pos x="18" y="41"/>
                </a:cxn>
                <a:cxn ang="0">
                  <a:pos x="18" y="41"/>
                </a:cxn>
              </a:cxnLst>
              <a:rect l="0" t="0" r="r" b="b"/>
              <a:pathLst>
                <a:path w="27" h="54">
                  <a:moveTo>
                    <a:pt x="18" y="41"/>
                  </a:moveTo>
                  <a:cubicBezTo>
                    <a:pt x="16" y="44"/>
                    <a:pt x="14" y="45"/>
                    <a:pt x="12" y="45"/>
                  </a:cubicBezTo>
                  <a:cubicBezTo>
                    <a:pt x="10" y="45"/>
                    <a:pt x="10" y="45"/>
                    <a:pt x="9" y="43"/>
                  </a:cubicBezTo>
                  <a:cubicBezTo>
                    <a:pt x="9" y="43"/>
                    <a:pt x="9" y="42"/>
                    <a:pt x="9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9"/>
                    <a:pt x="1" y="50"/>
                  </a:cubicBezTo>
                  <a:cubicBezTo>
                    <a:pt x="1" y="53"/>
                    <a:pt x="3" y="54"/>
                    <a:pt x="7" y="54"/>
                  </a:cubicBezTo>
                  <a:cubicBezTo>
                    <a:pt x="10" y="54"/>
                    <a:pt x="14" y="52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1"/>
                  </a:ln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5">
              <a:extLst>
                <a:ext uri="{FF2B5EF4-FFF2-40B4-BE49-F238E27FC236}">
                  <a16:creationId xmlns:a16="http://schemas.microsoft.com/office/drawing/2014/main" xmlns="" id="{E0428877-FEA7-F248-AB61-BA7530599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721" y="9451990"/>
              <a:ext cx="55563" cy="141288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9" y="72"/>
                </a:cxn>
                <a:cxn ang="0">
                  <a:pos x="27" y="66"/>
                </a:cxn>
                <a:cxn ang="0">
                  <a:pos x="28" y="55"/>
                </a:cxn>
                <a:cxn ang="0">
                  <a:pos x="28" y="34"/>
                </a:cxn>
                <a:cxn ang="0">
                  <a:pos x="27" y="23"/>
                </a:cxn>
                <a:cxn ang="0">
                  <a:pos x="19" y="17"/>
                </a:cxn>
                <a:cxn ang="0">
                  <a:pos x="19" y="56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10" y="28"/>
                </a:cxn>
                <a:cxn ang="0">
                  <a:pos x="14" y="26"/>
                </a:cxn>
                <a:cxn ang="0">
                  <a:pos x="19" y="33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19" y="56"/>
                </a:cxn>
              </a:cxnLst>
              <a:rect l="0" t="0" r="r" b="b"/>
              <a:pathLst>
                <a:path w="28" h="72">
                  <a:moveTo>
                    <a:pt x="19" y="17"/>
                  </a:moveTo>
                  <a:cubicBezTo>
                    <a:pt x="16" y="17"/>
                    <a:pt x="13" y="19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70"/>
                    <a:pt x="16" y="72"/>
                    <a:pt x="19" y="72"/>
                  </a:cubicBezTo>
                  <a:cubicBezTo>
                    <a:pt x="23" y="72"/>
                    <a:pt x="26" y="70"/>
                    <a:pt x="27" y="66"/>
                  </a:cubicBezTo>
                  <a:cubicBezTo>
                    <a:pt x="28" y="64"/>
                    <a:pt x="28" y="60"/>
                    <a:pt x="28" y="5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9"/>
                    <a:pt x="28" y="25"/>
                    <a:pt x="27" y="23"/>
                  </a:cubicBezTo>
                  <a:cubicBezTo>
                    <a:pt x="26" y="19"/>
                    <a:pt x="23" y="17"/>
                    <a:pt x="19" y="17"/>
                  </a:cubicBezTo>
                  <a:close/>
                  <a:moveTo>
                    <a:pt x="19" y="56"/>
                  </a:moveTo>
                  <a:cubicBezTo>
                    <a:pt x="19" y="61"/>
                    <a:pt x="17" y="63"/>
                    <a:pt x="14" y="63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3" y="26"/>
                    <a:pt x="14" y="26"/>
                  </a:cubicBezTo>
                  <a:cubicBezTo>
                    <a:pt x="17" y="26"/>
                    <a:pt x="19" y="28"/>
                    <a:pt x="19" y="33"/>
                  </a:cubicBezTo>
                  <a:lnTo>
                    <a:pt x="19" y="56"/>
                  </a:ln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6">
              <a:extLst>
                <a:ext uri="{FF2B5EF4-FFF2-40B4-BE49-F238E27FC236}">
                  <a16:creationId xmlns:a16="http://schemas.microsoft.com/office/drawing/2014/main" xmlns="" id="{21330359-BA27-3F49-B5C9-72707AB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71" y="9485320"/>
              <a:ext cx="57151" cy="10795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19" y="41"/>
                </a:cxn>
                <a:cxn ang="0">
                  <a:pos x="19" y="43"/>
                </a:cxn>
                <a:cxn ang="0">
                  <a:pos x="14" y="46"/>
                </a:cxn>
                <a:cxn ang="0">
                  <a:pos x="9" y="39"/>
                </a:cxn>
                <a:cxn ang="0">
                  <a:pos x="9" y="29"/>
                </a:cxn>
                <a:cxn ang="0">
                  <a:pos x="29" y="29"/>
                </a:cxn>
                <a:cxn ang="0">
                  <a:pos x="29" y="18"/>
                </a:cxn>
                <a:cxn ang="0">
                  <a:pos x="26" y="6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3" y="50"/>
                </a:cxn>
                <a:cxn ang="0">
                  <a:pos x="15" y="55"/>
                </a:cxn>
                <a:cxn ang="0">
                  <a:pos x="26" y="49"/>
                </a:cxn>
                <a:cxn ang="0">
                  <a:pos x="28" y="44"/>
                </a:cxn>
                <a:cxn ang="0">
                  <a:pos x="29" y="37"/>
                </a:cxn>
                <a:cxn ang="0">
                  <a:pos x="29" y="36"/>
                </a:cxn>
                <a:cxn ang="0">
                  <a:pos x="19" y="36"/>
                </a:cxn>
                <a:cxn ang="0">
                  <a:pos x="19" y="39"/>
                </a:cxn>
                <a:cxn ang="0">
                  <a:pos x="9" y="16"/>
                </a:cxn>
                <a:cxn ang="0">
                  <a:pos x="14" y="9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29" h="55">
                  <a:moveTo>
                    <a:pt x="19" y="39"/>
                  </a:moveTo>
                  <a:cubicBezTo>
                    <a:pt x="19" y="40"/>
                    <a:pt x="19" y="41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8" y="45"/>
                    <a:pt x="17" y="46"/>
                    <a:pt x="14" y="46"/>
                  </a:cubicBezTo>
                  <a:cubicBezTo>
                    <a:pt x="11" y="46"/>
                    <a:pt x="9" y="44"/>
                    <a:pt x="9" y="3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9"/>
                    <a:pt x="26" y="6"/>
                  </a:cubicBezTo>
                  <a:cubicBezTo>
                    <a:pt x="23" y="2"/>
                    <a:pt x="19" y="0"/>
                    <a:pt x="14" y="0"/>
                  </a:cubicBezTo>
                  <a:cubicBezTo>
                    <a:pt x="9" y="0"/>
                    <a:pt x="5" y="2"/>
                    <a:pt x="3" y="6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1" y="47"/>
                    <a:pt x="3" y="50"/>
                  </a:cubicBezTo>
                  <a:cubicBezTo>
                    <a:pt x="6" y="53"/>
                    <a:pt x="10" y="55"/>
                    <a:pt x="15" y="55"/>
                  </a:cubicBezTo>
                  <a:cubicBezTo>
                    <a:pt x="20" y="55"/>
                    <a:pt x="24" y="53"/>
                    <a:pt x="26" y="49"/>
                  </a:cubicBezTo>
                  <a:cubicBezTo>
                    <a:pt x="27" y="48"/>
                    <a:pt x="28" y="46"/>
                    <a:pt x="28" y="44"/>
                  </a:cubicBezTo>
                  <a:cubicBezTo>
                    <a:pt x="29" y="42"/>
                    <a:pt x="29" y="40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9"/>
                  </a:lnTo>
                  <a:close/>
                  <a:moveTo>
                    <a:pt x="9" y="16"/>
                  </a:move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6"/>
                  </a:ln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2">
              <a:extLst>
                <a:ext uri="{FF2B5EF4-FFF2-40B4-BE49-F238E27FC236}">
                  <a16:creationId xmlns:a16="http://schemas.microsoft.com/office/drawing/2014/main" xmlns="" id="{E5F11565-161E-EB48-890C-7532CECC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2" y="9304338"/>
              <a:ext cx="17463" cy="74613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9" y="31"/>
                </a:cxn>
                <a:cxn ang="0">
                  <a:pos x="9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9" h="38">
                  <a:moveTo>
                    <a:pt x="4" y="38"/>
                  </a:moveTo>
                  <a:cubicBezTo>
                    <a:pt x="7" y="38"/>
                    <a:pt x="9" y="36"/>
                    <a:pt x="9" y="3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1" y="38"/>
                    <a:pt x="4" y="38"/>
                  </a:cubicBezTo>
                  <a:close/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197">
            <a:hlinkClick r:id="rId6"/>
            <a:extLst>
              <a:ext uri="{FF2B5EF4-FFF2-40B4-BE49-F238E27FC236}">
                <a16:creationId xmlns:a16="http://schemas.microsoft.com/office/drawing/2014/main" xmlns="" id="{776171C0-640B-C341-8B89-809C9DFD8454}"/>
              </a:ext>
            </a:extLst>
          </p:cNvPr>
          <p:cNvSpPr>
            <a:spLocks noEditPoints="1"/>
          </p:cNvSpPr>
          <p:nvPr/>
        </p:nvSpPr>
        <p:spPr bwMode="auto">
          <a:xfrm>
            <a:off x="13726210" y="10478820"/>
            <a:ext cx="538431" cy="538431"/>
          </a:xfrm>
          <a:custGeom>
            <a:avLst/>
            <a:gdLst/>
            <a:ahLst/>
            <a:cxnLst>
              <a:cxn ang="0">
                <a:pos x="185" y="0"/>
              </a:cxn>
              <a:cxn ang="0">
                <a:pos x="42" y="0"/>
              </a:cxn>
              <a:cxn ang="0">
                <a:pos x="0" y="42"/>
              </a:cxn>
              <a:cxn ang="0">
                <a:pos x="0" y="185"/>
              </a:cxn>
              <a:cxn ang="0">
                <a:pos x="42" y="227"/>
              </a:cxn>
              <a:cxn ang="0">
                <a:pos x="185" y="227"/>
              </a:cxn>
              <a:cxn ang="0">
                <a:pos x="227" y="185"/>
              </a:cxn>
              <a:cxn ang="0">
                <a:pos x="227" y="42"/>
              </a:cxn>
              <a:cxn ang="0">
                <a:pos x="185" y="0"/>
              </a:cxn>
              <a:cxn ang="0">
                <a:pos x="170" y="88"/>
              </a:cxn>
              <a:cxn ang="0">
                <a:pos x="170" y="92"/>
              </a:cxn>
              <a:cxn ang="0">
                <a:pos x="90" y="171"/>
              </a:cxn>
              <a:cxn ang="0">
                <a:pos x="47" y="159"/>
              </a:cxn>
              <a:cxn ang="0">
                <a:pos x="54" y="159"/>
              </a:cxn>
              <a:cxn ang="0">
                <a:pos x="89" y="147"/>
              </a:cxn>
              <a:cxn ang="0">
                <a:pos x="63" y="128"/>
              </a:cxn>
              <a:cxn ang="0">
                <a:pos x="68" y="128"/>
              </a:cxn>
              <a:cxn ang="0">
                <a:pos x="75" y="127"/>
              </a:cxn>
              <a:cxn ang="0">
                <a:pos x="53" y="100"/>
              </a:cxn>
              <a:cxn ang="0">
                <a:pos x="53" y="99"/>
              </a:cxn>
              <a:cxn ang="0">
                <a:pos x="66" y="103"/>
              </a:cxn>
              <a:cxn ang="0">
                <a:pos x="53" y="80"/>
              </a:cxn>
              <a:cxn ang="0">
                <a:pos x="57" y="65"/>
              </a:cxn>
              <a:cxn ang="0">
                <a:pos x="115" y="95"/>
              </a:cxn>
              <a:cxn ang="0">
                <a:pos x="114" y="88"/>
              </a:cxn>
              <a:cxn ang="0">
                <a:pos x="142" y="60"/>
              </a:cxn>
              <a:cxn ang="0">
                <a:pos x="163" y="69"/>
              </a:cxn>
              <a:cxn ang="0">
                <a:pos x="180" y="62"/>
              </a:cxn>
              <a:cxn ang="0">
                <a:pos x="168" y="78"/>
              </a:cxn>
              <a:cxn ang="0">
                <a:pos x="184" y="73"/>
              </a:cxn>
              <a:cxn ang="0">
                <a:pos x="170" y="88"/>
              </a:cxn>
              <a:cxn ang="0">
                <a:pos x="170" y="88"/>
              </a:cxn>
              <a:cxn ang="0">
                <a:pos x="170" y="88"/>
              </a:cxn>
            </a:cxnLst>
            <a:rect l="0" t="0" r="r" b="b"/>
            <a:pathLst>
              <a:path w="227" h="227">
                <a:moveTo>
                  <a:pt x="185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8"/>
                  <a:pt x="19" y="227"/>
                  <a:pt x="42" y="227"/>
                </a:cubicBezTo>
                <a:cubicBezTo>
                  <a:pt x="185" y="227"/>
                  <a:pt x="185" y="227"/>
                  <a:pt x="185" y="227"/>
                </a:cubicBezTo>
                <a:cubicBezTo>
                  <a:pt x="208" y="227"/>
                  <a:pt x="227" y="208"/>
                  <a:pt x="227" y="185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27" y="19"/>
                  <a:pt x="208" y="0"/>
                  <a:pt x="185" y="0"/>
                </a:cubicBezTo>
                <a:close/>
                <a:moveTo>
                  <a:pt x="170" y="88"/>
                </a:moveTo>
                <a:cubicBezTo>
                  <a:pt x="170" y="92"/>
                  <a:pt x="170" y="92"/>
                  <a:pt x="170" y="92"/>
                </a:cubicBezTo>
                <a:cubicBezTo>
                  <a:pt x="170" y="129"/>
                  <a:pt x="142" y="171"/>
                  <a:pt x="90" y="171"/>
                </a:cubicBezTo>
                <a:cubicBezTo>
                  <a:pt x="75" y="171"/>
                  <a:pt x="60" y="167"/>
                  <a:pt x="47" y="159"/>
                </a:cubicBezTo>
                <a:cubicBezTo>
                  <a:pt x="50" y="159"/>
                  <a:pt x="52" y="159"/>
                  <a:pt x="54" y="159"/>
                </a:cubicBezTo>
                <a:cubicBezTo>
                  <a:pt x="67" y="159"/>
                  <a:pt x="79" y="155"/>
                  <a:pt x="89" y="147"/>
                </a:cubicBezTo>
                <a:cubicBezTo>
                  <a:pt x="77" y="147"/>
                  <a:pt x="66" y="139"/>
                  <a:pt x="63" y="128"/>
                </a:cubicBezTo>
                <a:cubicBezTo>
                  <a:pt x="64" y="128"/>
                  <a:pt x="66" y="128"/>
                  <a:pt x="68" y="128"/>
                </a:cubicBezTo>
                <a:cubicBezTo>
                  <a:pt x="71" y="128"/>
                  <a:pt x="73" y="128"/>
                  <a:pt x="75" y="127"/>
                </a:cubicBezTo>
                <a:cubicBezTo>
                  <a:pt x="63" y="125"/>
                  <a:pt x="53" y="113"/>
                  <a:pt x="53" y="100"/>
                </a:cubicBezTo>
                <a:cubicBezTo>
                  <a:pt x="53" y="99"/>
                  <a:pt x="53" y="99"/>
                  <a:pt x="53" y="99"/>
                </a:cubicBezTo>
                <a:cubicBezTo>
                  <a:pt x="57" y="101"/>
                  <a:pt x="61" y="103"/>
                  <a:pt x="66" y="103"/>
                </a:cubicBezTo>
                <a:cubicBezTo>
                  <a:pt x="58" y="98"/>
                  <a:pt x="53" y="89"/>
                  <a:pt x="53" y="80"/>
                </a:cubicBezTo>
                <a:cubicBezTo>
                  <a:pt x="53" y="74"/>
                  <a:pt x="54" y="70"/>
                  <a:pt x="57" y="65"/>
                </a:cubicBezTo>
                <a:cubicBezTo>
                  <a:pt x="71" y="82"/>
                  <a:pt x="91" y="94"/>
                  <a:pt x="115" y="95"/>
                </a:cubicBezTo>
                <a:cubicBezTo>
                  <a:pt x="114" y="93"/>
                  <a:pt x="114" y="91"/>
                  <a:pt x="114" y="88"/>
                </a:cubicBezTo>
                <a:cubicBezTo>
                  <a:pt x="114" y="73"/>
                  <a:pt x="127" y="60"/>
                  <a:pt x="142" y="60"/>
                </a:cubicBezTo>
                <a:cubicBezTo>
                  <a:pt x="150" y="60"/>
                  <a:pt x="157" y="64"/>
                  <a:pt x="163" y="69"/>
                </a:cubicBezTo>
                <a:cubicBezTo>
                  <a:pt x="169" y="68"/>
                  <a:pt x="175" y="66"/>
                  <a:pt x="180" y="62"/>
                </a:cubicBezTo>
                <a:cubicBezTo>
                  <a:pt x="178" y="69"/>
                  <a:pt x="174" y="74"/>
                  <a:pt x="168" y="78"/>
                </a:cubicBezTo>
                <a:cubicBezTo>
                  <a:pt x="174" y="77"/>
                  <a:pt x="179" y="76"/>
                  <a:pt x="184" y="73"/>
                </a:cubicBezTo>
                <a:cubicBezTo>
                  <a:pt x="180" y="79"/>
                  <a:pt x="176" y="84"/>
                  <a:pt x="170" y="88"/>
                </a:cubicBezTo>
                <a:close/>
                <a:moveTo>
                  <a:pt x="170" y="88"/>
                </a:moveTo>
                <a:cubicBezTo>
                  <a:pt x="170" y="88"/>
                  <a:pt x="170" y="88"/>
                  <a:pt x="170" y="88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27918" r="48528" b="36689"/>
          <a:stretch/>
        </p:blipFill>
        <p:spPr bwMode="auto">
          <a:xfrm>
            <a:off x="1533188" y="2578100"/>
            <a:ext cx="10653043" cy="906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UE_Templ2020" id="{E5D6B862-327C-C541-9B97-0DF4F7B3373A}" vid="{44C71C92-A84D-8E4D-B2D1-C0589BEA85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UE_Templ2020</Template>
  <TotalTime>33297</TotalTime>
  <Words>836</Words>
  <Application>Microsoft Office PowerPoint</Application>
  <PresentationFormat>Произвольный</PresentationFormat>
  <Paragraphs>97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UE_Templ2020</vt:lpstr>
      <vt:lpstr>Актуализация методических рекомендаций по подготовке документов для организации и проведения аукционов на право заключения договоров развития застроенной территории, договоров комплексного развития территории по инициативе органа местного самоуправления  (демонстрационная презентация материалов, подготовленных по заказу Фонда содействия реформированию жилищно-коммунального хозяйства,  договор № 5/20 от 11 февраля 2022 г.)   </vt:lpstr>
      <vt:lpstr>ОСНОВАНИЯ И ЦЕЛИ РАБОТЫ</vt:lpstr>
      <vt:lpstr>Презентация PowerPoint</vt:lpstr>
      <vt:lpstr>Состав Методических рекомендаций по комплексному развитию территорий</vt:lpstr>
      <vt:lpstr>Состав Методических рекомендаций по пространственно-экономическому моделированию проектов комплексного развития территорий жилой застройки</vt:lpstr>
      <vt:lpstr>Состав материала «Результаты анализа и оценки создаваемой региональной нормативно-правовой базы в сфере комплексного развития территорий жилой застройки» </vt:lpstr>
      <vt:lpstr>Сведения о реализации субъектами РФ регуляторных полномочий в сфере КРТ жилой застройки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 Börner</dc:creator>
  <cp:lastModifiedBy>admin</cp:lastModifiedBy>
  <cp:revision>1248</cp:revision>
  <dcterms:created xsi:type="dcterms:W3CDTF">2020-06-04T18:50:56Z</dcterms:created>
  <dcterms:modified xsi:type="dcterms:W3CDTF">2022-06-10T07:27:51Z</dcterms:modified>
</cp:coreProperties>
</file>