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sldIdLst>
    <p:sldId id="290" r:id="rId2"/>
    <p:sldId id="260" r:id="rId3"/>
    <p:sldId id="283" r:id="rId4"/>
    <p:sldId id="284" r:id="rId5"/>
    <p:sldId id="282" r:id="rId6"/>
    <p:sldId id="285" r:id="rId7"/>
    <p:sldId id="286" r:id="rId8"/>
    <p:sldId id="287" r:id="rId9"/>
    <p:sldId id="288" r:id="rId10"/>
    <p:sldId id="289" r:id="rId11"/>
    <p:sldId id="291" r:id="rId12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0"/>
    <a:srgbClr val="0070C0"/>
    <a:srgbClr val="C00000"/>
    <a:srgbClr val="7030A0"/>
    <a:srgbClr val="ED7D31"/>
    <a:srgbClr val="00882B"/>
    <a:srgbClr val="F49A90"/>
    <a:srgbClr val="EAEFF7"/>
    <a:srgbClr val="ADB9CA"/>
    <a:srgbClr val="F8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1" autoAdjust="0"/>
    <p:restoredTop sz="81379" autoAdjust="0"/>
  </p:normalViewPr>
  <p:slideViewPr>
    <p:cSldViewPr showGuides="1">
      <p:cViewPr>
        <p:scale>
          <a:sx n="82" d="100"/>
          <a:sy n="82" d="100"/>
        </p:scale>
        <p:origin x="-9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0765996476932E-2"/>
          <c:y val="0.11563516812625034"/>
          <c:w val="0.97163923400352303"/>
          <c:h val="0.80380379702654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2020 г.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0">
                <a:norm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42.8</c:v>
                </c:pt>
                <c:pt idx="1">
                  <c:v>40.799999999999997</c:v>
                </c:pt>
                <c:pt idx="2">
                  <c:v>42.9</c:v>
                </c:pt>
                <c:pt idx="3">
                  <c:v>44.5</c:v>
                </c:pt>
                <c:pt idx="4">
                  <c:v>28.3</c:v>
                </c:pt>
                <c:pt idx="5">
                  <c:v>44</c:v>
                </c:pt>
                <c:pt idx="6">
                  <c:v>42.4</c:v>
                </c:pt>
                <c:pt idx="7">
                  <c:v>43.4</c:v>
                </c:pt>
                <c:pt idx="8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A7-49C4-B004-D3A0E74750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IV квартал 2020 г.</c:v>
                </c:pt>
              </c:strCache>
            </c:strRef>
          </c:tx>
          <c:spPr>
            <a:solidFill>
              <a:srgbClr val="456D7B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45.6</c:v>
                </c:pt>
                <c:pt idx="1">
                  <c:v>46.9</c:v>
                </c:pt>
                <c:pt idx="2">
                  <c:v>42.3</c:v>
                </c:pt>
                <c:pt idx="3">
                  <c:v>48.5</c:v>
                </c:pt>
                <c:pt idx="4">
                  <c:v>29.5</c:v>
                </c:pt>
                <c:pt idx="5">
                  <c:v>40.700000000000003</c:v>
                </c:pt>
                <c:pt idx="6">
                  <c:v>45.3</c:v>
                </c:pt>
                <c:pt idx="7">
                  <c:v>46.3</c:v>
                </c:pt>
                <c:pt idx="8">
                  <c:v>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A7-49C4-B004-D3A0E74750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 квартал 2021 г.</c:v>
                </c:pt>
              </c:strCache>
            </c:strRef>
          </c:tx>
          <c:spPr>
            <a:solidFill>
              <a:srgbClr val="F49A9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rm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1">
                <a:norm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46.3</c:v>
                </c:pt>
                <c:pt idx="1">
                  <c:v>47</c:v>
                </c:pt>
                <c:pt idx="2">
                  <c:v>43.4</c:v>
                </c:pt>
                <c:pt idx="3">
                  <c:v>39.4</c:v>
                </c:pt>
                <c:pt idx="4">
                  <c:v>29.9</c:v>
                </c:pt>
                <c:pt idx="5">
                  <c:v>43.8</c:v>
                </c:pt>
                <c:pt idx="6">
                  <c:v>53.2</c:v>
                </c:pt>
                <c:pt idx="7">
                  <c:v>49.6</c:v>
                </c:pt>
                <c:pt idx="8">
                  <c:v>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A7-49C4-B004-D3A0E74750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760704"/>
        <c:axId val="69076672"/>
      </c:barChart>
      <c:catAx>
        <c:axId val="1067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76672"/>
        <c:crosses val="autoZero"/>
        <c:auto val="1"/>
        <c:lblAlgn val="ctr"/>
        <c:lblOffset val="100"/>
        <c:noMultiLvlLbl val="0"/>
      </c:catAx>
      <c:valAx>
        <c:axId val="69076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7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53351148306506"/>
          <c:y val="7.6508084072580487E-2"/>
          <c:w val="0.46203890155119381"/>
          <c:h val="6.067566144693611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1106728528137"/>
          <c:y val="0.18291124752507754"/>
          <c:w val="0.62240708754039431"/>
          <c:h val="0.811297593522657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доля, % в структуре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E7-48E6-9919-48DD226E135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E7-48E6-9919-48DD226E135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E7-48E6-9919-48DD226E1350}"/>
              </c:ext>
            </c:extLst>
          </c:dPt>
          <c:dPt>
            <c:idx val="3"/>
            <c:bubble3D val="0"/>
            <c:spPr>
              <a:solidFill>
                <a:srgbClr val="FCD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E7-48E6-9919-48DD226E1350}"/>
              </c:ext>
            </c:extLst>
          </c:dPt>
          <c:dPt>
            <c:idx val="4"/>
            <c:bubble3D val="0"/>
            <c:spPr>
              <a:solidFill>
                <a:srgbClr val="0088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E7-48E6-9919-48DD226E135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E7-48E6-9919-48DD226E1350}"/>
              </c:ext>
            </c:extLst>
          </c:dPt>
          <c:dLbls>
            <c:dLbl>
              <c:idx val="0"/>
              <c:layout>
                <c:manualLayout>
                  <c:x val="-2.8779395191585275E-2"/>
                  <c:y val="0.113159230839155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7-48E6-9919-48DD226E1350}"/>
                </c:ext>
              </c:extLst>
            </c:dLbl>
            <c:dLbl>
              <c:idx val="1"/>
              <c:layout>
                <c:manualLayout>
                  <c:x val="-7.9932099924868522E-2"/>
                  <c:y val="0.116496478608677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7-48E6-9919-48DD226E1350}"/>
                </c:ext>
              </c:extLst>
            </c:dLbl>
            <c:dLbl>
              <c:idx val="2"/>
              <c:layout>
                <c:manualLayout>
                  <c:x val="-0.1467604244928625"/>
                  <c:y val="6.22858484386474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7-48E6-9919-48DD226E1350}"/>
                </c:ext>
              </c:extLst>
            </c:dLbl>
            <c:dLbl>
              <c:idx val="3"/>
              <c:layout>
                <c:manualLayout>
                  <c:x val="-0.18693951915852741"/>
                  <c:y val="-0.109396790063786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E7-48E6-9919-48DD226E1350}"/>
                </c:ext>
              </c:extLst>
            </c:dLbl>
            <c:dLbl>
              <c:idx val="4"/>
              <c:layout>
                <c:manualLayout>
                  <c:x val="0.17846684823441022"/>
                  <c:y val="-0.14093029569143503"/>
                </c:manualLayout>
              </c:layout>
              <c:tx>
                <c:rich>
                  <a:bodyPr/>
                  <a:lstStyle/>
                  <a:p>
                    <a:fld id="{31A92D3A-09CA-424B-983F-0C6744C56644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9E7-48E6-9919-48DD226E1350}"/>
                </c:ext>
              </c:extLst>
            </c:dLbl>
            <c:dLbl>
              <c:idx val="5"/>
              <c:layout>
                <c:manualLayout>
                  <c:x val="4.1613730277986476E-2"/>
                  <c:y val="0.12301750065835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7-48E6-9919-48DD226E1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Получение и исполнение технических условий по подключению объекта к сетям инженерной инфраструктуры</c:v>
                </c:pt>
                <c:pt idx="1">
                  <c:v>Платежи за услуги различных государственных согласующих инстанций</c:v>
                </c:pt>
                <c:pt idx="2">
                  <c:v>Получение прав на участок строительства (пятно застройки) - приобретение собственность или аренда</c:v>
                </c:pt>
                <c:pt idx="3">
                  <c:v>Проектно-изыскательские и строительно-монтажные работы</c:v>
                </c:pt>
                <c:pt idx="4">
                  <c:v>Cтроительные материалы, изделия и конструкции </c:v>
                </c:pt>
                <c:pt idx="5">
                  <c:v>Платежи на развитие не связанной со строительством объекта внеплощадочной инженерной и социальной инфраструктуры или передача части построенного жилья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14</c:v>
                </c:pt>
                <c:pt idx="4">
                  <c:v>54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9E7-48E6-9919-48DD226E1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6830011887959"/>
          <c:y val="0.29608088010545813"/>
          <c:w val="0.31433156396587708"/>
          <c:h val="0.53044429697274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7B-4067-B7E1-414892A3B97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7B-4067-B7E1-414892A3B97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7B-4067-B7E1-414892A3B975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7B-4067-B7E1-414892A3B97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3798D81-2F48-429C-9BC7-26855CA5D80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7B-4067-B7E1-414892A3B975}"/>
                </c:ext>
              </c:extLst>
            </c:dLbl>
            <c:dLbl>
              <c:idx val="1"/>
              <c:layout>
                <c:manualLayout>
                  <c:x val="5.5271571863444923E-3"/>
                  <c:y val="5.6601561995125631E-3"/>
                </c:manualLayout>
              </c:layout>
              <c:tx>
                <c:rich>
                  <a:bodyPr/>
                  <a:lstStyle/>
                  <a:p>
                    <a:fld id="{1A624376-3D71-4652-A27D-FEB9A7E71BE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7B-4067-B7E1-414892A3B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Заемные средства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7B-4067-B7E1-414892A3B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0.12968</cdr:x>
      <cdr:y>0.25633</cdr:y>
    </cdr:from>
    <cdr:to>
      <cdr:x>0.24387</cdr:x>
      <cdr:y>0.35088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77537" y="1097929"/>
          <a:ext cx="1124959" cy="404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+ 15,1%</a:t>
          </a:r>
        </a:p>
      </cdr:txBody>
    </cdr:sp>
  </cdr:relSizeAnchor>
  <cdr:relSizeAnchor xmlns:cdr="http://schemas.openxmlformats.org/drawingml/2006/chartDrawing">
    <cdr:from>
      <cdr:x>0.24087</cdr:x>
      <cdr:y>0.30858</cdr:y>
    </cdr:from>
    <cdr:to>
      <cdr:x>0.35507</cdr:x>
      <cdr:y>0.40314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373000" y="1321760"/>
          <a:ext cx="1125057" cy="405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+ 0,9%</a:t>
          </a:r>
        </a:p>
      </cdr:txBody>
    </cdr:sp>
  </cdr:relSizeAnchor>
  <cdr:relSizeAnchor xmlns:cdr="http://schemas.openxmlformats.org/drawingml/2006/chartDrawing">
    <cdr:from>
      <cdr:x>0.3505</cdr:x>
      <cdr:y>0.25604</cdr:y>
    </cdr:from>
    <cdr:to>
      <cdr:x>0.46469</cdr:x>
      <cdr:y>0.35059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53041" y="1096679"/>
          <a:ext cx="1124959" cy="404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-11,4%</a:t>
          </a:r>
        </a:p>
      </cdr:txBody>
    </cdr:sp>
  </cdr:relSizeAnchor>
  <cdr:relSizeAnchor xmlns:cdr="http://schemas.openxmlformats.org/drawingml/2006/chartDrawing">
    <cdr:from>
      <cdr:x>0.45556</cdr:x>
      <cdr:y>0.4642</cdr:y>
    </cdr:from>
    <cdr:to>
      <cdr:x>0.56975</cdr:x>
      <cdr:y>0.55875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488000" y="1988299"/>
          <a:ext cx="1125000" cy="405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+ 5,6%</a:t>
          </a:r>
        </a:p>
      </cdr:txBody>
    </cdr:sp>
  </cdr:relSizeAnchor>
  <cdr:relSizeAnchor xmlns:cdr="http://schemas.openxmlformats.org/drawingml/2006/chartDrawing">
    <cdr:from>
      <cdr:x>0.56975</cdr:x>
      <cdr:y>0.31913</cdr:y>
    </cdr:from>
    <cdr:to>
      <cdr:x>0.68395</cdr:x>
      <cdr:y>0.41369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613000" y="1366938"/>
          <a:ext cx="1125000" cy="405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- 0,6%</a:t>
          </a:r>
        </a:p>
      </cdr:txBody>
    </cdr:sp>
  </cdr:relSizeAnchor>
  <cdr:relSizeAnchor xmlns:cdr="http://schemas.openxmlformats.org/drawingml/2006/chartDrawing">
    <cdr:from>
      <cdr:x>0.77994</cdr:x>
      <cdr:y>0.2503</cdr:y>
    </cdr:from>
    <cdr:to>
      <cdr:x>0.89414</cdr:x>
      <cdr:y>0.34486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683712" y="1072120"/>
          <a:ext cx="1125000" cy="405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+ 14,3%</a:t>
          </a:r>
        </a:p>
      </cdr:txBody>
    </cdr:sp>
  </cdr:relSizeAnchor>
  <cdr:relSizeAnchor xmlns:cdr="http://schemas.openxmlformats.org/drawingml/2006/chartDrawing">
    <cdr:from>
      <cdr:x>0.88563</cdr:x>
      <cdr:y>0.06623</cdr:y>
    </cdr:from>
    <cdr:to>
      <cdr:x>0.99982</cdr:x>
      <cdr:y>0.16078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8724888" y="283665"/>
          <a:ext cx="1124959" cy="404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cs typeface="Arial" panose="020B0604020202020204" pitchFamily="34" charset="0"/>
            </a:rPr>
            <a:t>+ 9,5%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0.25807</cdr:x>
      <cdr:y>0.7995</cdr:y>
    </cdr:from>
    <cdr:to>
      <cdr:x>0.35305</cdr:x>
      <cdr:y>0.87411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38837" y="5762300"/>
          <a:ext cx="1155216" cy="537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</a:rPr>
            <a:t>Заемные </a:t>
          </a:r>
        </a:p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</a:rPr>
            <a:t>средства</a:t>
          </a:r>
        </a:p>
      </cdr:txBody>
    </cdr:sp>
  </cdr:relSizeAnchor>
  <cdr:relSizeAnchor xmlns:cdr="http://schemas.openxmlformats.org/drawingml/2006/chartDrawing">
    <cdr:from>
      <cdr:x>0.56999</cdr:x>
      <cdr:y>0.35358</cdr:y>
    </cdr:from>
    <cdr:to>
      <cdr:x>0.59409</cdr:x>
      <cdr:y>0.39191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2FC9DDBD-1738-458D-86C7-1F74C9363AB9}"/>
            </a:ext>
          </a:extLst>
        </cdr:cNvPr>
        <cdr:cNvCxnSpPr/>
      </cdr:nvCxnSpPr>
      <cdr:spPr>
        <a:xfrm xmlns:a="http://schemas.openxmlformats.org/drawingml/2006/main" flipH="1">
          <a:off x="6932669" y="2548413"/>
          <a:ext cx="293122" cy="2762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0.28602</cdr:x>
      <cdr:y>0.75088</cdr:y>
    </cdr:from>
    <cdr:to>
      <cdr:x>0.32511</cdr:x>
      <cdr:y>0.79446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55258229-2AF3-4E88-8F9C-F2528808B744}"/>
            </a:ext>
          </a:extLst>
        </cdr:cNvPr>
        <cdr:cNvCxnSpPr/>
      </cdr:nvCxnSpPr>
      <cdr:spPr>
        <a:xfrm xmlns:a="http://schemas.openxmlformats.org/drawingml/2006/main" flipV="1">
          <a:off x="3478753" y="5411935"/>
          <a:ext cx="475441" cy="3140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B3A9E2D-E5CF-4FF1-8A93-3FFB8195C73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9B36E3C-F843-411D-9F11-5DE532886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6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5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8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2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6E3C-F843-411D-9F11-5DE5328869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8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616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CBE237A-89B0-41C8-AC3B-74192837DC10}"/>
              </a:ext>
            </a:extLst>
          </p:cNvPr>
          <p:cNvGrpSpPr/>
          <p:nvPr userDrawn="1"/>
        </p:nvGrpSpPr>
        <p:grpSpPr>
          <a:xfrm>
            <a:off x="6060893" y="6426000"/>
            <a:ext cx="6127807" cy="432000"/>
            <a:chOff x="6064193" y="6444000"/>
            <a:chExt cx="6127807" cy="41400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D320D61D-80E5-4710-8370-234EC093502E}"/>
                </a:ext>
              </a:extLst>
            </p:cNvPr>
            <p:cNvSpPr/>
            <p:nvPr userDrawn="1"/>
          </p:nvSpPr>
          <p:spPr>
            <a:xfrm>
              <a:off x="6064193" y="6444001"/>
              <a:ext cx="4362755" cy="413999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  <a:gd name="connsiteX0" fmla="*/ 3901563 w 3916311"/>
                <a:gd name="connsiteY0" fmla="*/ 0 h 604683"/>
                <a:gd name="connsiteX1" fmla="*/ 0 w 3916311"/>
                <a:gd name="connsiteY1" fmla="*/ 4301 h 604683"/>
                <a:gd name="connsiteX2" fmla="*/ 37485 w 3916311"/>
                <a:gd name="connsiteY2" fmla="*/ 604683 h 604683"/>
                <a:gd name="connsiteX3" fmla="*/ 3916311 w 3916311"/>
                <a:gd name="connsiteY3" fmla="*/ 604683 h 604683"/>
                <a:gd name="connsiteX4" fmla="*/ 3901563 w 3916311"/>
                <a:gd name="connsiteY4" fmla="*/ 0 h 604683"/>
                <a:gd name="connsiteX0" fmla="*/ 5369028 w 5383776"/>
                <a:gd name="connsiteY0" fmla="*/ 0 h 661833"/>
                <a:gd name="connsiteX1" fmla="*/ 1467465 w 5383776"/>
                <a:gd name="connsiteY1" fmla="*/ 4301 h 661833"/>
                <a:gd name="connsiteX2" fmla="*/ 0 w 5383776"/>
                <a:gd name="connsiteY2" fmla="*/ 661833 h 661833"/>
                <a:gd name="connsiteX3" fmla="*/ 5383776 w 5383776"/>
                <a:gd name="connsiteY3" fmla="*/ 604683 h 661833"/>
                <a:gd name="connsiteX4" fmla="*/ 5369028 w 5383776"/>
                <a:gd name="connsiteY4" fmla="*/ 0 h 661833"/>
                <a:gd name="connsiteX0" fmla="*/ 5388078 w 5402826"/>
                <a:gd name="connsiteY0" fmla="*/ 0 h 623733"/>
                <a:gd name="connsiteX1" fmla="*/ 1486515 w 5402826"/>
                <a:gd name="connsiteY1" fmla="*/ 4301 h 623733"/>
                <a:gd name="connsiteX2" fmla="*/ 0 w 5402826"/>
                <a:gd name="connsiteY2" fmla="*/ 623733 h 623733"/>
                <a:gd name="connsiteX3" fmla="*/ 5402826 w 5402826"/>
                <a:gd name="connsiteY3" fmla="*/ 604683 h 623733"/>
                <a:gd name="connsiteX4" fmla="*/ 5388078 w 5402826"/>
                <a:gd name="connsiteY4" fmla="*/ 0 h 62373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64726 w 5388078"/>
                <a:gd name="connsiteY3" fmla="*/ 642783 h 642783"/>
                <a:gd name="connsiteX4" fmla="*/ 5388078 w 5388078"/>
                <a:gd name="connsiteY4" fmla="*/ 0 h 64278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79966 w 5388078"/>
                <a:gd name="connsiteY3" fmla="*/ 642783 h 642783"/>
                <a:gd name="connsiteX4" fmla="*/ 5388078 w 5388078"/>
                <a:gd name="connsiteY4" fmla="*/ 0 h 642783"/>
                <a:gd name="connsiteX0" fmla="*/ 5388078 w 5395206"/>
                <a:gd name="connsiteY0" fmla="*/ 0 h 642783"/>
                <a:gd name="connsiteX1" fmla="*/ 1486515 w 5395206"/>
                <a:gd name="connsiteY1" fmla="*/ 4301 h 642783"/>
                <a:gd name="connsiteX2" fmla="*/ 0 w 5395206"/>
                <a:gd name="connsiteY2" fmla="*/ 623733 h 642783"/>
                <a:gd name="connsiteX3" fmla="*/ 5395206 w 5395206"/>
                <a:gd name="connsiteY3" fmla="*/ 642783 h 642783"/>
                <a:gd name="connsiteX4" fmla="*/ 5388078 w 5395206"/>
                <a:gd name="connsiteY4" fmla="*/ 0 h 642783"/>
                <a:gd name="connsiteX0" fmla="*/ 5388078 w 5395206"/>
                <a:gd name="connsiteY0" fmla="*/ 0 h 642783"/>
                <a:gd name="connsiteX1" fmla="*/ 1486515 w 5395206"/>
                <a:gd name="connsiteY1" fmla="*/ 4301 h 642783"/>
                <a:gd name="connsiteX2" fmla="*/ 0 w 5395206"/>
                <a:gd name="connsiteY2" fmla="*/ 623733 h 642783"/>
                <a:gd name="connsiteX3" fmla="*/ 5395206 w 5395206"/>
                <a:gd name="connsiteY3" fmla="*/ 642783 h 642783"/>
                <a:gd name="connsiteX4" fmla="*/ 5388078 w 5395206"/>
                <a:gd name="connsiteY4" fmla="*/ 0 h 64278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79966 w 5388078"/>
                <a:gd name="connsiteY3" fmla="*/ 642783 h 642783"/>
                <a:gd name="connsiteX4" fmla="*/ 5388078 w 5388078"/>
                <a:gd name="connsiteY4" fmla="*/ 0 h 642783"/>
                <a:gd name="connsiteX0" fmla="*/ 5365218 w 5365218"/>
                <a:gd name="connsiteY0" fmla="*/ 0 h 642783"/>
                <a:gd name="connsiteX1" fmla="*/ 1463655 w 5365218"/>
                <a:gd name="connsiteY1" fmla="*/ 4301 h 642783"/>
                <a:gd name="connsiteX2" fmla="*/ 0 w 5365218"/>
                <a:gd name="connsiteY2" fmla="*/ 638973 h 642783"/>
                <a:gd name="connsiteX3" fmla="*/ 5357106 w 5365218"/>
                <a:gd name="connsiteY3" fmla="*/ 642783 h 642783"/>
                <a:gd name="connsiteX4" fmla="*/ 5365218 w 5365218"/>
                <a:gd name="connsiteY4" fmla="*/ 0 h 64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218" h="642783">
                  <a:moveTo>
                    <a:pt x="5365218" y="0"/>
                  </a:moveTo>
                  <a:lnTo>
                    <a:pt x="1463655" y="4301"/>
                  </a:lnTo>
                  <a:lnTo>
                    <a:pt x="0" y="638973"/>
                  </a:lnTo>
                  <a:lnTo>
                    <a:pt x="5357106" y="642783"/>
                  </a:lnTo>
                  <a:lnTo>
                    <a:pt x="5365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2DB3D2C-4A39-441B-897F-B6315785E846}"/>
                </a:ext>
              </a:extLst>
            </p:cNvPr>
            <p:cNvSpPr/>
            <p:nvPr userDrawn="1"/>
          </p:nvSpPr>
          <p:spPr>
            <a:xfrm>
              <a:off x="10426948" y="6444000"/>
              <a:ext cx="1765052" cy="41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C896F5-118A-4FD4-98E6-B841BC5D7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28E2487-BC1B-4086-BFB2-56D78AD1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8AFC6EC-9665-443F-B9FF-976A7F5AA4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1363" y="639763"/>
            <a:ext cx="4410075" cy="55784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4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395D25-A0F8-409F-9496-319F02D18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92BE94D3-8010-4A2F-85E0-B2C88EC5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942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D320D61D-80E5-4710-8370-234EC093502E}"/>
              </a:ext>
            </a:extLst>
          </p:cNvPr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" fmla="*/ 3901563 w 3916311"/>
              <a:gd name="connsiteY0" fmla="*/ 0 h 604683"/>
              <a:gd name="connsiteX1" fmla="*/ 0 w 3916311"/>
              <a:gd name="connsiteY1" fmla="*/ 4301 h 604683"/>
              <a:gd name="connsiteX2" fmla="*/ 37485 w 3916311"/>
              <a:gd name="connsiteY2" fmla="*/ 604683 h 604683"/>
              <a:gd name="connsiteX3" fmla="*/ 3916311 w 3916311"/>
              <a:gd name="connsiteY3" fmla="*/ 604683 h 604683"/>
              <a:gd name="connsiteX4" fmla="*/ 3901563 w 3916311"/>
              <a:gd name="connsiteY4" fmla="*/ 0 h 604683"/>
              <a:gd name="connsiteX0" fmla="*/ 5369028 w 5383776"/>
              <a:gd name="connsiteY0" fmla="*/ 0 h 661833"/>
              <a:gd name="connsiteX1" fmla="*/ 1467465 w 5383776"/>
              <a:gd name="connsiteY1" fmla="*/ 4301 h 661833"/>
              <a:gd name="connsiteX2" fmla="*/ 0 w 5383776"/>
              <a:gd name="connsiteY2" fmla="*/ 661833 h 661833"/>
              <a:gd name="connsiteX3" fmla="*/ 5383776 w 5383776"/>
              <a:gd name="connsiteY3" fmla="*/ 604683 h 661833"/>
              <a:gd name="connsiteX4" fmla="*/ 5369028 w 5383776"/>
              <a:gd name="connsiteY4" fmla="*/ 0 h 661833"/>
              <a:gd name="connsiteX0" fmla="*/ 5388078 w 5402826"/>
              <a:gd name="connsiteY0" fmla="*/ 0 h 623733"/>
              <a:gd name="connsiteX1" fmla="*/ 1486515 w 5402826"/>
              <a:gd name="connsiteY1" fmla="*/ 4301 h 623733"/>
              <a:gd name="connsiteX2" fmla="*/ 0 w 5402826"/>
              <a:gd name="connsiteY2" fmla="*/ 623733 h 623733"/>
              <a:gd name="connsiteX3" fmla="*/ 5402826 w 5402826"/>
              <a:gd name="connsiteY3" fmla="*/ 604683 h 623733"/>
              <a:gd name="connsiteX4" fmla="*/ 5388078 w 5402826"/>
              <a:gd name="connsiteY4" fmla="*/ 0 h 62373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64726 w 5388078"/>
              <a:gd name="connsiteY3" fmla="*/ 642783 h 642783"/>
              <a:gd name="connsiteX4" fmla="*/ 5388078 w 5388078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65218 w 5365218"/>
              <a:gd name="connsiteY0" fmla="*/ 0 h 642783"/>
              <a:gd name="connsiteX1" fmla="*/ 1463655 w 5365218"/>
              <a:gd name="connsiteY1" fmla="*/ 4301 h 642783"/>
              <a:gd name="connsiteX2" fmla="*/ 0 w 5365218"/>
              <a:gd name="connsiteY2" fmla="*/ 638973 h 642783"/>
              <a:gd name="connsiteX3" fmla="*/ 5357106 w 5365218"/>
              <a:gd name="connsiteY3" fmla="*/ 642783 h 642783"/>
              <a:gd name="connsiteX4" fmla="*/ 5365218 w 5365218"/>
              <a:gd name="connsiteY4" fmla="*/ 0 h 6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7E318BF-DBD5-45E8-939C-A03484CD64FB}"/>
              </a:ext>
            </a:extLst>
          </p:cNvPr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8C42AD6E-4F39-4B66-853B-09435296EDBD}"/>
                </a:ext>
              </a:extLst>
            </p:cNvPr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2DB3D2C-4A39-441B-897F-B6315785E846}"/>
                </a:ext>
              </a:extLst>
            </p:cNvPr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3EC7FEDF-4BAA-461E-8225-50D2A514E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45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xmlns="" id="{78B2BF59-E3B1-444C-B67C-2D41D771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12">
            <a:extLst>
              <a:ext uri="{FF2B5EF4-FFF2-40B4-BE49-F238E27FC236}">
                <a16:creationId xmlns:a16="http://schemas.microsoft.com/office/drawing/2014/main" xmlns="" id="{BE0FAE70-1B66-4B3B-BB6B-9F7F5743ED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49" y="432001"/>
            <a:ext cx="5245102" cy="55784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6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D9912C-D331-4DBB-B9F2-A555583C10B5}"/>
              </a:ext>
            </a:extLst>
          </p:cNvPr>
          <p:cNvSpPr/>
          <p:nvPr userDrawn="1"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929454D8-E93E-4108-BBFE-11C3076D7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6CA30DDE-7800-4BF4-896C-F3A7A00E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814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F014716-F7AB-41FE-A8D2-4453A3F3F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3216958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7FEEDDEC-D370-4DCB-82C8-FC7AFE524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172" y="3203376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CA38D598-38F5-46E6-AAEA-5A95EE17EB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1000" y="3699000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xmlns="" id="{12FB2C72-D83F-4B4E-A809-58441D52E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1000" y="675556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481B642-7918-47A7-9081-E5AC4F1D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2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5AEDA8C-AA7B-40A2-8209-22760C8CA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44688"/>
            <a:ext cx="7327900" cy="10793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20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EF014716-F7AB-41FE-A8D2-4453A3F3F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7FEEDDEC-D370-4DCB-82C8-FC7AFE524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2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481B642-7918-47A7-9081-E5AC4F1D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87"/>
            <a:ext cx="10577628" cy="112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xmlns="" id="{AC6EABF9-E936-4492-A0B8-456AF4B958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0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8BD480-803E-4DE3-9EF9-21410A1F3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377" y="1599787"/>
            <a:ext cx="10577513" cy="72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755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лилиния: фигура 10">
            <a:extLst>
              <a:ext uri="{FF2B5EF4-FFF2-40B4-BE49-F238E27FC236}">
                <a16:creationId xmlns:a16="http://schemas.microsoft.com/office/drawing/2014/main" xmlns="" id="{C090F82F-1EFA-40DD-A360-D930D951BD52}"/>
              </a:ext>
            </a:extLst>
          </p:cNvPr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" fmla="*/ 3901563 w 3916311"/>
              <a:gd name="connsiteY0" fmla="*/ 0 h 604683"/>
              <a:gd name="connsiteX1" fmla="*/ 0 w 3916311"/>
              <a:gd name="connsiteY1" fmla="*/ 4301 h 604683"/>
              <a:gd name="connsiteX2" fmla="*/ 37485 w 3916311"/>
              <a:gd name="connsiteY2" fmla="*/ 604683 h 604683"/>
              <a:gd name="connsiteX3" fmla="*/ 3916311 w 3916311"/>
              <a:gd name="connsiteY3" fmla="*/ 604683 h 604683"/>
              <a:gd name="connsiteX4" fmla="*/ 3901563 w 3916311"/>
              <a:gd name="connsiteY4" fmla="*/ 0 h 604683"/>
              <a:gd name="connsiteX0" fmla="*/ 5369028 w 5383776"/>
              <a:gd name="connsiteY0" fmla="*/ 0 h 661833"/>
              <a:gd name="connsiteX1" fmla="*/ 1467465 w 5383776"/>
              <a:gd name="connsiteY1" fmla="*/ 4301 h 661833"/>
              <a:gd name="connsiteX2" fmla="*/ 0 w 5383776"/>
              <a:gd name="connsiteY2" fmla="*/ 661833 h 661833"/>
              <a:gd name="connsiteX3" fmla="*/ 5383776 w 5383776"/>
              <a:gd name="connsiteY3" fmla="*/ 604683 h 661833"/>
              <a:gd name="connsiteX4" fmla="*/ 5369028 w 5383776"/>
              <a:gd name="connsiteY4" fmla="*/ 0 h 661833"/>
              <a:gd name="connsiteX0" fmla="*/ 5388078 w 5402826"/>
              <a:gd name="connsiteY0" fmla="*/ 0 h 623733"/>
              <a:gd name="connsiteX1" fmla="*/ 1486515 w 5402826"/>
              <a:gd name="connsiteY1" fmla="*/ 4301 h 623733"/>
              <a:gd name="connsiteX2" fmla="*/ 0 w 5402826"/>
              <a:gd name="connsiteY2" fmla="*/ 623733 h 623733"/>
              <a:gd name="connsiteX3" fmla="*/ 5402826 w 5402826"/>
              <a:gd name="connsiteY3" fmla="*/ 604683 h 623733"/>
              <a:gd name="connsiteX4" fmla="*/ 5388078 w 5402826"/>
              <a:gd name="connsiteY4" fmla="*/ 0 h 62373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64726 w 5388078"/>
              <a:gd name="connsiteY3" fmla="*/ 642783 h 642783"/>
              <a:gd name="connsiteX4" fmla="*/ 5388078 w 5388078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65218 w 5365218"/>
              <a:gd name="connsiteY0" fmla="*/ 0 h 642783"/>
              <a:gd name="connsiteX1" fmla="*/ 1463655 w 5365218"/>
              <a:gd name="connsiteY1" fmla="*/ 4301 h 642783"/>
              <a:gd name="connsiteX2" fmla="*/ 0 w 5365218"/>
              <a:gd name="connsiteY2" fmla="*/ 638973 h 642783"/>
              <a:gd name="connsiteX3" fmla="*/ 5357106 w 5365218"/>
              <a:gd name="connsiteY3" fmla="*/ 642783 h 642783"/>
              <a:gd name="connsiteX4" fmla="*/ 5365218 w 5365218"/>
              <a:gd name="connsiteY4" fmla="*/ 0 h 6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2DED7EF-FE5A-448D-BF7B-C418A7B5070C}"/>
              </a:ext>
            </a:extLst>
          </p:cNvPr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9" name="Полилиния: фигура 12">
              <a:extLst>
                <a:ext uri="{FF2B5EF4-FFF2-40B4-BE49-F238E27FC236}">
                  <a16:creationId xmlns:a16="http://schemas.microsoft.com/office/drawing/2014/main" xmlns="" id="{A764A9EF-AAD1-4DC3-A9C8-8CF4D8F4F4FE}"/>
                </a:ext>
              </a:extLst>
            </p:cNvPr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112D2B0-AF45-49DD-B1B3-2B06E296C198}"/>
                </a:ext>
              </a:extLst>
            </p:cNvPr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1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3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4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4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57E2-F174-41EC-BF2B-D9D68BC3C1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502A3024-9627-46A9-891B-7800D7D7254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1" r:id="rId15"/>
    <p:sldLayoutId id="2147483662" r:id="rId16"/>
    <p:sldLayoutId id="2147483665" r:id="rId17"/>
    <p:sldLayoutId id="214748366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84320_28-p-fon-dlya-prezentatsii-minimalizm-svetlii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 trans="40000"/>
                    </a14:imgEffect>
                    <a14:imgEffect>
                      <a14:brightnessContrast bright="37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821"/>
          <a:stretch/>
        </p:blipFill>
        <p:spPr>
          <a:xfrm>
            <a:off x="-17263" y="-261000"/>
            <a:ext cx="12200903" cy="5532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6000288" y="3034998"/>
            <a:ext cx="4618653" cy="456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410765" hangingPunct="0"/>
            <a:endParaRPr lang="ru-RU" sz="25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096" y="5725620"/>
            <a:ext cx="10082529" cy="595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r>
              <a:rPr lang="ru-RU" b="1" dirty="0"/>
              <a:t>Максим Владиславович Федорченко –</a:t>
            </a:r>
          </a:p>
          <a:p>
            <a:r>
              <a:rPr lang="ru-RU" sz="1600" dirty="0"/>
              <a:t>Член Правления Российского союза строителей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" y="5627198"/>
            <a:ext cx="873824" cy="874811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7263" y="3566860"/>
            <a:ext cx="8526000" cy="1704347"/>
          </a:xfrm>
          <a:prstGeom prst="rect">
            <a:avLst/>
          </a:prstGeom>
          <a:solidFill>
            <a:schemeClr val="bg1">
              <a:alpha val="49000"/>
            </a:schemeClr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76" y="3885987"/>
            <a:ext cx="8112261" cy="1180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defTabSz="410765" hangingPunct="0"/>
            <a:r>
              <a:rPr lang="ru-RU" sz="2400" b="1" dirty="0"/>
              <a:t>РЕАЛИЗАЦИЯ ПРОЕКТОВ ЖИЛИЩНОГО СТРОИТЕЛЬСТВА </a:t>
            </a:r>
          </a:p>
          <a:p>
            <a:pPr defTabSz="410765" hangingPunct="0"/>
            <a:r>
              <a:rPr lang="ru-RU" sz="2400" b="1" dirty="0"/>
              <a:t>В УСЛОВИЯХ ПОВЫШЕНИЯ ЦЕН НА ОСНОВНЫЕ СТРОИТЕЛЬНЫЕ МАТЕРИАЛЫ</a:t>
            </a:r>
            <a:endParaRPr lang="ru-RU" sz="2400" b="1" dirty="0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10242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2902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36" y="189216"/>
            <a:ext cx="10571257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Первоочередные меры по стабилизации жилищного строительства в условиях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цен на основные строительные материалы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28500" y="1292422"/>
            <a:ext cx="9729358" cy="1250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Поддержать принятие мер, направленных на остановку роста цен, и мер по недопущению резких скачков стоимости строительных материалов;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47424" y="1593424"/>
            <a:ext cx="408221" cy="282792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53"/>
          <p:cNvSpPr/>
          <p:nvPr/>
        </p:nvSpPr>
        <p:spPr>
          <a:xfrm flipV="1">
            <a:off x="1365352" y="1903493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Стрелка вправо 37"/>
          <p:cNvSpPr/>
          <p:nvPr/>
        </p:nvSpPr>
        <p:spPr>
          <a:xfrm>
            <a:off x="827778" y="2566551"/>
            <a:ext cx="408221" cy="282792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bject 53"/>
          <p:cNvSpPr/>
          <p:nvPr/>
        </p:nvSpPr>
        <p:spPr>
          <a:xfrm flipV="1">
            <a:off x="1387102" y="2816132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Стрелка вправо 39"/>
          <p:cNvSpPr/>
          <p:nvPr/>
        </p:nvSpPr>
        <p:spPr>
          <a:xfrm>
            <a:off x="823843" y="3791295"/>
            <a:ext cx="408221" cy="282792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53"/>
          <p:cNvSpPr/>
          <p:nvPr/>
        </p:nvSpPr>
        <p:spPr>
          <a:xfrm flipV="1">
            <a:off x="1284221" y="4054548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Стрелка вправо 41"/>
          <p:cNvSpPr/>
          <p:nvPr/>
        </p:nvSpPr>
        <p:spPr>
          <a:xfrm>
            <a:off x="860712" y="4957514"/>
            <a:ext cx="408221" cy="282792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bject 53"/>
          <p:cNvSpPr/>
          <p:nvPr/>
        </p:nvSpPr>
        <p:spPr>
          <a:xfrm flipV="1">
            <a:off x="1365352" y="5189664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Стрелка вправо 44"/>
          <p:cNvSpPr/>
          <p:nvPr/>
        </p:nvSpPr>
        <p:spPr>
          <a:xfrm>
            <a:off x="844993" y="5949879"/>
            <a:ext cx="408221" cy="282792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object 53"/>
          <p:cNvSpPr/>
          <p:nvPr/>
        </p:nvSpPr>
        <p:spPr>
          <a:xfrm flipV="1">
            <a:off x="1284221" y="6186952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521644" y="2062546"/>
            <a:ext cx="9578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Разработать единый порядок взаимодействия застройщиков с банками в ходе реализации проектов с применением проектного финансирования, в том числе в случаях существенного роста себестоимости строительства;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1519" y="3009519"/>
            <a:ext cx="955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целях недопущения остановки финансирования реализуемых проектов поддержать стабильность платежеспособного спроса сохранив программу субсидирования ставок ипотечного кредитования для проектов, получивших проектное финансирование до 1 марта 2021 года;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8501" y="4088744"/>
            <a:ext cx="978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случае падения параметров проекта ниже уровня рентабельности рассмотреть вопрос о прямом субсидировании региональных застройщиков, в тех регионах, где стоимость строительных материалов существенно выросла, а также рассмотреть для таких проектов вопрос о субсидировании ставки ипотечного кредитования до размера ключевой ставки Банка России;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8500" y="5371576"/>
            <a:ext cx="9729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Рассмотреть вопрос о снижении требований к застройщикам и проектам для получения проектного финансирования, с одновременной заменой субсидирования таких проектов на систему гарантий кредитным учреждениям от Единого института развития (ДОМ.РФ).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77" y="172623"/>
            <a:ext cx="10480223" cy="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248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5737C3-DACE-4AC2-952F-70036C064A4A}"/>
              </a:ext>
            </a:extLst>
          </p:cNvPr>
          <p:cNvSpPr txBox="1"/>
          <p:nvPr/>
        </p:nvSpPr>
        <p:spPr>
          <a:xfrm>
            <a:off x="941555" y="2215391"/>
            <a:ext cx="758415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Средняя стоимость квадратного метра жилья в новостройке Новосибирска – 80 тыс. руб.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Максимальная площадь  квартиры по льготной ипотеке составит </a:t>
            </a:r>
            <a:r>
              <a:rPr lang="ru-RU" sz="1200" dirty="0"/>
              <a:t>44 кв. м.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3473D74-A150-4291-AC33-8EAA5123E425}"/>
              </a:ext>
            </a:extLst>
          </p:cNvPr>
          <p:cNvSpPr txBox="1"/>
          <p:nvPr/>
        </p:nvSpPr>
        <p:spPr>
          <a:xfrm>
            <a:off x="923818" y="5109931"/>
            <a:ext cx="6752122" cy="328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Это позволит: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777" y="172623"/>
            <a:ext cx="10480223" cy="810256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2902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36" y="189216"/>
            <a:ext cx="10571257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ипотека, как важнейший ресурс для сохранения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устойчивости проектов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57179" y="1138282"/>
            <a:ext cx="8332730" cy="1153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Льготная ипотека с 1 июля 2021 года будет ограничена суммой ипотечного кредита в 3 млн. руб.</a:t>
            </a:r>
          </a:p>
          <a:p>
            <a:pPr lvl="0" algn="just">
              <a:spcAft>
                <a:spcPts val="60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При собственных средствах заемщика (первый взнос) 15%   - 530 тыс. руб.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solidFill>
                  <a:srgbClr val="ED7D31"/>
                </a:solidFill>
              </a:rPr>
              <a:t>Максимальная стоимость квартиры по льготной ипотеке составит 3 530 тыс. руб.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0C18201-52BC-470A-A50D-303A4A493DDC}"/>
              </a:ext>
            </a:extLst>
          </p:cNvPr>
          <p:cNvSpPr txBox="1"/>
          <p:nvPr/>
        </p:nvSpPr>
        <p:spPr>
          <a:xfrm>
            <a:off x="2093996" y="3253476"/>
            <a:ext cx="888456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Ипотечные программы банков не предусматривают выдачи двух ипотечных кредитов на приобретение одной квартиры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100146-42F5-4D52-A6A5-F786A1937535}"/>
              </a:ext>
            </a:extLst>
          </p:cNvPr>
          <p:cNvSpPr txBox="1"/>
          <p:nvPr/>
        </p:nvSpPr>
        <p:spPr>
          <a:xfrm>
            <a:off x="1183948" y="5490653"/>
            <a:ext cx="10299844" cy="910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гражданам приобретать двух- трехкомнатные квартиры с частичным использованием льготной ипотеки  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предотвратит резкое падение спроса на комфортное жилье 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сохранит инвестиционную устойчивость проектов застройки в условиях резкого роста себестоимости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bject 44">
            <a:extLst>
              <a:ext uri="{FF2B5EF4-FFF2-40B4-BE49-F238E27FC236}">
                <a16:creationId xmlns:a16="http://schemas.microsoft.com/office/drawing/2014/main" xmlns="" id="{2649D297-E14E-4561-8913-103CCE66571F}"/>
              </a:ext>
            </a:extLst>
          </p:cNvPr>
          <p:cNvSpPr/>
          <p:nvPr/>
        </p:nvSpPr>
        <p:spPr>
          <a:xfrm rot="5400000" flipV="1">
            <a:off x="8212032" y="1877394"/>
            <a:ext cx="1702390" cy="185545"/>
          </a:xfrm>
          <a:custGeom>
            <a:avLst/>
            <a:gdLst/>
            <a:ahLst/>
            <a:cxnLst/>
            <a:rect l="l" t="t" r="r" b="b"/>
            <a:pathLst>
              <a:path w="2875915" h="70485">
                <a:moveTo>
                  <a:pt x="2875749" y="0"/>
                </a:moveTo>
                <a:lnTo>
                  <a:pt x="1477124" y="0"/>
                </a:lnTo>
                <a:lnTo>
                  <a:pt x="1426870" y="70396"/>
                </a:lnTo>
                <a:lnTo>
                  <a:pt x="1365796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ED6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6B1C3C0-3A4D-4BD3-A26B-CAFF93836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44" y="1118599"/>
            <a:ext cx="591318" cy="542041"/>
          </a:xfrm>
          <a:prstGeom prst="rect">
            <a:avLst/>
          </a:prstGeom>
        </p:spPr>
      </p:pic>
      <p:sp>
        <p:nvSpPr>
          <p:cNvPr id="53" name="object 80">
            <a:extLst>
              <a:ext uri="{FF2B5EF4-FFF2-40B4-BE49-F238E27FC236}">
                <a16:creationId xmlns:a16="http://schemas.microsoft.com/office/drawing/2014/main" xmlns="" id="{DEDD2BF1-61BD-4458-963A-3642AF4396A4}"/>
              </a:ext>
            </a:extLst>
          </p:cNvPr>
          <p:cNvSpPr txBox="1"/>
          <p:nvPr/>
        </p:nvSpPr>
        <p:spPr>
          <a:xfrm>
            <a:off x="9323026" y="1033522"/>
            <a:ext cx="2622974" cy="1945899"/>
          </a:xfrm>
          <a:prstGeom prst="rect">
            <a:avLst/>
          </a:prstGeom>
          <a:ln w="38100">
            <a:noFill/>
          </a:ln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Можно прогнозировать значительное </a:t>
            </a:r>
            <a:r>
              <a:rPr lang="ru-RU" sz="1400" b="1" dirty="0">
                <a:solidFill>
                  <a:srgbClr val="ED7D31"/>
                </a:solidFill>
              </a:rPr>
              <a:t>снижение спроса </a:t>
            </a:r>
            <a:r>
              <a:rPr lang="ru-RU" sz="1400" b="1" dirty="0">
                <a:solidFill>
                  <a:srgbClr val="002060"/>
                </a:solidFill>
              </a:rPr>
              <a:t>на все строящееся жилье, кроме студий и однокомнатных  квартир. 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ЦИАН:  </a:t>
            </a:r>
            <a:r>
              <a:rPr lang="ru-RU" sz="1400" b="1" dirty="0">
                <a:solidFill>
                  <a:schemeClr val="accent2"/>
                </a:solidFill>
              </a:rPr>
              <a:t>80% новостроек не попадет в программу льготной ипотеки </a:t>
            </a:r>
            <a:r>
              <a:rPr lang="ru-RU" sz="1400" b="1" dirty="0">
                <a:solidFill>
                  <a:srgbClr val="002060"/>
                </a:solidFill>
              </a:rPr>
              <a:t>после 1 июля 2021г.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E75D17-8037-4EBA-BA66-DF09D5CBE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95" y="5161461"/>
            <a:ext cx="696447" cy="6075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FC7AF97-95C3-4675-96C2-10EEAC61C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937" y="2226897"/>
            <a:ext cx="518242" cy="4225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28FF104-4320-4C15-83DB-E879E206A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3870" y="5711451"/>
            <a:ext cx="367530" cy="44344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955AA42-7625-45E2-9750-AA957429C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1598" y="5439122"/>
            <a:ext cx="367530" cy="443444"/>
          </a:xfrm>
          <a:prstGeom prst="rect">
            <a:avLst/>
          </a:prstGeom>
        </p:spPr>
      </p:pic>
      <p:sp>
        <p:nvSpPr>
          <p:cNvPr id="59" name="object 80">
            <a:extLst>
              <a:ext uri="{FF2B5EF4-FFF2-40B4-BE49-F238E27FC236}">
                <a16:creationId xmlns:a16="http://schemas.microsoft.com/office/drawing/2014/main" xmlns="" id="{FA64089F-8CE2-436C-874B-5CCA8F352C78}"/>
              </a:ext>
            </a:extLst>
          </p:cNvPr>
          <p:cNvSpPr txBox="1"/>
          <p:nvPr/>
        </p:nvSpPr>
        <p:spPr>
          <a:xfrm>
            <a:off x="966802" y="4168896"/>
            <a:ext cx="6120000" cy="837904"/>
          </a:xfrm>
          <a:prstGeom prst="rect">
            <a:avLst/>
          </a:prstGeom>
          <a:ln w="25400">
            <a:solidFill>
              <a:srgbClr val="16355A">
                <a:alpha val="57000"/>
              </a:srgbClr>
            </a:solidFill>
          </a:ln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Предлагается разрешить использовать льготный ипотечный кредит как часть общего ипотечного займа. Оставшаяся часть будет выдаваться заемщику на общих условиях банка </a:t>
            </a:r>
          </a:p>
        </p:txBody>
      </p:sp>
      <p:pic>
        <p:nvPicPr>
          <p:cNvPr id="61" name="Picture 2" descr="https://im0-tub-ru.yandex.net/i?id=a7a4f78e80a3c06e944e10429ee30ef8&amp;n=13&amp;exp=1">
            <a:extLst>
              <a:ext uri="{FF2B5EF4-FFF2-40B4-BE49-F238E27FC236}">
                <a16:creationId xmlns:a16="http://schemas.microsoft.com/office/drawing/2014/main" xmlns="" id="{A86E80A1-95B5-479D-9D9E-35DF403C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2" y="5839895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im0-tub-ru.yandex.net/i?id=a7a4f78e80a3c06e944e10429ee30ef8&amp;n=13&amp;exp=1">
            <a:extLst>
              <a:ext uri="{FF2B5EF4-FFF2-40B4-BE49-F238E27FC236}">
                <a16:creationId xmlns:a16="http://schemas.microsoft.com/office/drawing/2014/main" xmlns="" id="{E42ADF92-FBBA-4E8A-92E2-4AAA36C4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4" y="5524895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im0-tub-ru.yandex.net/i?id=a7a4f78e80a3c06e944e10429ee30ef8&amp;n=13&amp;exp=1">
            <a:extLst>
              <a:ext uri="{FF2B5EF4-FFF2-40B4-BE49-F238E27FC236}">
                <a16:creationId xmlns:a16="http://schemas.microsoft.com/office/drawing/2014/main" xmlns="" id="{050F2515-1E64-41D9-B049-E6A85AE5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8" y="6154895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bject 53">
            <a:extLst>
              <a:ext uri="{FF2B5EF4-FFF2-40B4-BE49-F238E27FC236}">
                <a16:creationId xmlns:a16="http://schemas.microsoft.com/office/drawing/2014/main" xmlns="" id="{403FFDD0-A522-4C7E-9D0F-1B5154CC97D9}"/>
              </a:ext>
            </a:extLst>
          </p:cNvPr>
          <p:cNvSpPr/>
          <p:nvPr/>
        </p:nvSpPr>
        <p:spPr>
          <a:xfrm flipV="1">
            <a:off x="966802" y="5363281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91878A0-685F-4147-9316-A566A3A9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00" y="3142310"/>
            <a:ext cx="580435" cy="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bject 99">
            <a:extLst>
              <a:ext uri="{FF2B5EF4-FFF2-40B4-BE49-F238E27FC236}">
                <a16:creationId xmlns:a16="http://schemas.microsoft.com/office/drawing/2014/main" xmlns="" id="{C9C60F30-4C27-4EEF-A22A-34B5D3AA9D4A}"/>
              </a:ext>
            </a:extLst>
          </p:cNvPr>
          <p:cNvSpPr/>
          <p:nvPr/>
        </p:nvSpPr>
        <p:spPr>
          <a:xfrm flipH="1">
            <a:off x="1990180" y="3069000"/>
            <a:ext cx="78032" cy="77344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00">
            <a:extLst>
              <a:ext uri="{FF2B5EF4-FFF2-40B4-BE49-F238E27FC236}">
                <a16:creationId xmlns:a16="http://schemas.microsoft.com/office/drawing/2014/main" xmlns="" id="{9307CE76-1F17-4D8F-9700-E4307BA5AADB}"/>
              </a:ext>
            </a:extLst>
          </p:cNvPr>
          <p:cNvSpPr/>
          <p:nvPr/>
        </p:nvSpPr>
        <p:spPr>
          <a:xfrm flipV="1">
            <a:off x="1811851" y="3024000"/>
            <a:ext cx="5441938" cy="135088"/>
          </a:xfrm>
          <a:custGeom>
            <a:avLst/>
            <a:gdLst/>
            <a:ahLst/>
            <a:cxnLst/>
            <a:rect l="l" t="t" r="r" b="b"/>
            <a:pathLst>
              <a:path w="5631815">
                <a:moveTo>
                  <a:pt x="5631649" y="0"/>
                </a:moveTo>
                <a:lnTo>
                  <a:pt x="0" y="0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0">
            <a:extLst>
              <a:ext uri="{FF2B5EF4-FFF2-40B4-BE49-F238E27FC236}">
                <a16:creationId xmlns:a16="http://schemas.microsoft.com/office/drawing/2014/main" xmlns="" id="{21E0B27E-0127-4402-A415-B2D722F9EFFB}"/>
              </a:ext>
            </a:extLst>
          </p:cNvPr>
          <p:cNvSpPr/>
          <p:nvPr/>
        </p:nvSpPr>
        <p:spPr>
          <a:xfrm flipV="1">
            <a:off x="3400484" y="3785566"/>
            <a:ext cx="5441938" cy="135088"/>
          </a:xfrm>
          <a:custGeom>
            <a:avLst/>
            <a:gdLst/>
            <a:ahLst/>
            <a:cxnLst/>
            <a:rect l="l" t="t" r="r" b="b"/>
            <a:pathLst>
              <a:path w="5631815">
                <a:moveTo>
                  <a:pt x="5631649" y="0"/>
                </a:moveTo>
                <a:lnTo>
                  <a:pt x="0" y="0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536000" y="4059000"/>
            <a:ext cx="2655000" cy="1067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Например, часть кредита (3 млн. руб.) по льготной ипотеке + часть кредита (3 млн. руб. ) по обычным условиям банка + 15% взнос заемщика (1,06 млн. руб.)  = 7,06 млн. руб.  </a:t>
            </a:r>
            <a:endParaRPr lang="en-US" sz="1200" dirty="0">
              <a:ea typeface="Calibri" panose="020F050202020403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985222" y="4958389"/>
            <a:ext cx="137864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29274" y="4104000"/>
            <a:ext cx="1361726" cy="882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just"/>
            <a:r>
              <a:rPr lang="ru-RU" sz="1200" dirty="0">
                <a:ea typeface="Calibri" panose="020F0502020204030204" pitchFamily="34" charset="0"/>
              </a:rPr>
              <a:t>Трёхкомнатная квартира </a:t>
            </a:r>
          </a:p>
          <a:p>
            <a:r>
              <a:rPr lang="ru-RU" sz="1200" dirty="0">
                <a:ea typeface="Calibri" panose="020F0502020204030204" pitchFamily="34" charset="0"/>
              </a:rPr>
              <a:t>(88 кв. м) </a:t>
            </a:r>
          </a:p>
          <a:p>
            <a:r>
              <a:rPr lang="ru-RU" sz="1200" dirty="0">
                <a:ea typeface="Calibri" panose="020F0502020204030204" pitchFamily="34" charset="0"/>
              </a:rPr>
              <a:t>в Новосибирске</a:t>
            </a:r>
            <a:endParaRPr lang="en-US" sz="1200" dirty="0">
              <a:ea typeface="Calibri" panose="020F050202020403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955AA42-7625-45E2-9750-AA957429C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6000" y="4329000"/>
            <a:ext cx="367530" cy="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53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66000" y="32812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186762"/>
            <a:ext cx="9990000" cy="591286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фактическая стоимость строительства 1 кв. м. жилья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9217226"/>
              </p:ext>
            </p:extLst>
          </p:nvPr>
        </p:nvGraphicFramePr>
        <p:xfrm>
          <a:off x="876000" y="1138216"/>
          <a:ext cx="9851638" cy="428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454000" y="1641515"/>
            <a:ext cx="112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тыс. руб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49946" y="2437381"/>
            <a:ext cx="112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+ 8,2%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434000" y="2159592"/>
            <a:ext cx="112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+ 25,7%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246000" y="1068366"/>
            <a:ext cx="1620000" cy="328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Источник Росстат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446" y="249081"/>
            <a:ext cx="10182947" cy="731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2500" y="5533253"/>
            <a:ext cx="102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Аналитической записке Центрального банка РФ «Жилищное строительство» за апрель 2021 годы отмечается, что темпы роста издержек застройщиков в 2020 году были максимальными за последние несколько лет при этом рост связан в первую очередь с увеличением цен на строительные материалы и дефицитом рабочей силы в связи ограничениями на въезд работников из-за рубежа.</a:t>
            </a:r>
          </a:p>
        </p:txBody>
      </p:sp>
    </p:spTree>
    <p:extLst>
      <p:ext uri="{BB962C8B-B14F-4D97-AF65-F5344CB8AC3E}">
        <p14:creationId xmlns:p14="http://schemas.microsoft.com/office/powerpoint/2010/main" val="36102388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20374"/>
            <a:ext cx="12121169" cy="798422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997" y="191801"/>
            <a:ext cx="9981696" cy="586247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цены на основные материалы, детали, конструкции в 2020 году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3" y="191801"/>
            <a:ext cx="10080052" cy="7204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83374"/>
              </p:ext>
            </p:extLst>
          </p:nvPr>
        </p:nvGraphicFramePr>
        <p:xfrm>
          <a:off x="201000" y="1073514"/>
          <a:ext cx="5310000" cy="554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60915156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xmlns="" val="14353288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xmlns="" val="4225366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2307828275"/>
                    </a:ext>
                  </a:extLst>
                </a:gridCol>
              </a:tblGrid>
              <a:tr h="3230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Наименование, ед. изм.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Средние цены, РФ</a:t>
                      </a:r>
                    </a:p>
                  </a:txBody>
                  <a:tcPr marL="48666" marR="4866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029577"/>
                  </a:ext>
                </a:extLst>
              </a:tr>
              <a:tr h="360071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2019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2020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Динамика, %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707144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Пески, м3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436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+3,2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1321160495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Камень природный, м3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716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+138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53268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Щебень, м3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1380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1228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184098136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Плитка керамическая, м2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384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408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+6,4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261321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Линолеум, м2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667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+14,2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2826242244"/>
                  </a:ext>
                </a:extLst>
              </a:tr>
              <a:tr h="390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Кирпич силикатный, тыс. условных кирпичей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7892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8047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335072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Блоки стеновые силикатные, м3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2093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3532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+69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1243816655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Блоки стеновые из цемента, м3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5288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7778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+47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173008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Материалы теплоизоляционные, м3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2522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2843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2250743666"/>
                  </a:ext>
                </a:extLst>
              </a:tr>
              <a:tr h="390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Профили листовые из нелегированной стали, т.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69786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76213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+9,2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094221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Двери, окна из металла, м2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5028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13965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+178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561517452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Светильники, шт.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1594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2102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+32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9578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Олифы, 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66250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73134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+10,4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000152184"/>
                  </a:ext>
                </a:extLst>
              </a:tr>
              <a:tr h="297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Материалы </a:t>
                      </a:r>
                      <a:r>
                        <a:rPr lang="ru-RU" sz="1400" dirty="0" err="1">
                          <a:effectLst/>
                        </a:rPr>
                        <a:t>лакокрас</a:t>
                      </a:r>
                      <a:r>
                        <a:rPr lang="ru-RU" sz="1400" dirty="0">
                          <a:effectLst/>
                        </a:rPr>
                        <a:t>., 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122001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127701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+4,6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226803"/>
                  </a:ext>
                </a:extLst>
              </a:tr>
              <a:tr h="483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Профили незамкнутые горячекатаные, т.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46806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52494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+12,2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649974547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88898"/>
              </p:ext>
            </p:extLst>
          </p:nvPr>
        </p:nvGraphicFramePr>
        <p:xfrm>
          <a:off x="5660626" y="1099158"/>
          <a:ext cx="6282136" cy="524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549">
                  <a:extLst>
                    <a:ext uri="{9D8B030D-6E8A-4147-A177-3AD203B41FA5}">
                      <a16:colId xmlns:a16="http://schemas.microsoft.com/office/drawing/2014/main" xmlns="" val="609151563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xmlns="" val="1435328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422536656"/>
                    </a:ext>
                  </a:extLst>
                </a:gridCol>
                <a:gridCol w="851762">
                  <a:extLst>
                    <a:ext uri="{9D8B030D-6E8A-4147-A177-3AD203B41FA5}">
                      <a16:colId xmlns:a16="http://schemas.microsoft.com/office/drawing/2014/main" xmlns="" val="2307828275"/>
                    </a:ext>
                  </a:extLst>
                </a:gridCol>
              </a:tblGrid>
              <a:tr h="3049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Наименование, ед. изм.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Средние цены, РФ</a:t>
                      </a:r>
                    </a:p>
                  </a:txBody>
                  <a:tcPr marL="48666" marR="4866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029577"/>
                  </a:ext>
                </a:extLst>
              </a:tr>
              <a:tr h="358406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2019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2020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Динамика, %</a:t>
                      </a:r>
                    </a:p>
                  </a:txBody>
                  <a:tcPr marL="48666" marR="48666" marT="0" marB="0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707144"/>
                  </a:ext>
                </a:extLst>
              </a:tr>
              <a:tr h="30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Трубы стальные для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 газопроводов, т.</a:t>
                      </a: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89902</a:t>
                      </a: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101697</a:t>
                      </a: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</a:t>
                      </a: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1321160495"/>
                  </a:ext>
                </a:extLst>
              </a:tr>
              <a:tr h="263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Трубы стальные электросварные, т.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46073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52681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+14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53268"/>
                  </a:ext>
                </a:extLst>
              </a:tr>
              <a:tr h="313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Трубы стальные </a:t>
                      </a:r>
                      <a:r>
                        <a:rPr lang="ru-RU" sz="1400" b="0" dirty="0" err="1">
                          <a:effectLst/>
                        </a:rPr>
                        <a:t>водогазопроводные</a:t>
                      </a:r>
                      <a:r>
                        <a:rPr lang="ru-RU" sz="1400" b="0" dirty="0">
                          <a:effectLst/>
                        </a:rPr>
                        <a:t>, т.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53249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61973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184098136"/>
                  </a:ext>
                </a:extLst>
              </a:tr>
              <a:tr h="267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Бесцветное листовое стекло, м2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1752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2628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261321"/>
                  </a:ext>
                </a:extLst>
              </a:tr>
              <a:tr h="253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Бетон готовый для заливки,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4357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4685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2826242244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Трубы полимерные, м.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335072"/>
                  </a:ext>
                </a:extLst>
              </a:tr>
              <a:tr h="286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Блоки оконные пластиковые, м2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5767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7570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1243816655"/>
                  </a:ext>
                </a:extLst>
              </a:tr>
              <a:tr h="253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Блоки и прочие изделия из цемента,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2831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3832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173008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Сваи ж/б,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13176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14620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2250743666"/>
                  </a:ext>
                </a:extLst>
              </a:tr>
              <a:tr h="2263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Панели стеновые наружные ж/б,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14037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15313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094221"/>
                  </a:ext>
                </a:extLst>
              </a:tr>
              <a:tr h="295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Панели стеновые внутренние ж/б,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16308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16788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561517452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Плиты покрытий ж/б,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13907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16063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9578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Плиты перекрытий ж/б,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7546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8472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3000152184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</a:rPr>
                        <a:t>Опоры ЛЭП, м3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17606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18234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226803"/>
                  </a:ext>
                </a:extLst>
              </a:tr>
              <a:tr h="684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Конструкции и детали конструкций из алюминия, м2 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1186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3539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+198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66" marR="48666" marT="0" marB="0"/>
                </a:tc>
                <a:extLst>
                  <a:ext uri="{0D108BD9-81ED-4DB2-BD59-A6C34878D82A}">
                    <a16:rowId xmlns:a16="http://schemas.microsoft.com/office/drawing/2014/main" xmlns="" val="649974547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436000" y="6072576"/>
            <a:ext cx="5527896" cy="313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Источник ЕМИСС</a:t>
            </a:r>
          </a:p>
        </p:txBody>
      </p:sp>
    </p:spTree>
    <p:extLst>
      <p:ext uri="{BB962C8B-B14F-4D97-AF65-F5344CB8AC3E}">
        <p14:creationId xmlns:p14="http://schemas.microsoft.com/office/powerpoint/2010/main" val="24696560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81" y="173961"/>
            <a:ext cx="10064441" cy="701044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цены на основные материалы в 2021 году в Новосибирске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77302"/>
              </p:ext>
            </p:extLst>
          </p:nvPr>
        </p:nvGraphicFramePr>
        <p:xfrm>
          <a:off x="1526004" y="1057989"/>
          <a:ext cx="8220687" cy="503350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6250">
                  <a:extLst>
                    <a:ext uri="{9D8B030D-6E8A-4147-A177-3AD203B41FA5}">
                      <a16:colId xmlns:a16="http://schemas.microsoft.com/office/drawing/2014/main" xmlns="" val="1506618258"/>
                    </a:ext>
                  </a:extLst>
                </a:gridCol>
                <a:gridCol w="1958750">
                  <a:extLst>
                    <a:ext uri="{9D8B030D-6E8A-4147-A177-3AD203B41FA5}">
                      <a16:colId xmlns:a16="http://schemas.microsoft.com/office/drawing/2014/main" xmlns="" val="14948045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xmlns="" val="1009673390"/>
                    </a:ext>
                  </a:extLst>
                </a:gridCol>
                <a:gridCol w="1104996">
                  <a:extLst>
                    <a:ext uri="{9D8B030D-6E8A-4147-A177-3AD203B41FA5}">
                      <a16:colId xmlns:a16="http://schemas.microsoft.com/office/drawing/2014/main" xmlns="" val="3727016447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7976757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113399326"/>
                    </a:ext>
                  </a:extLst>
                </a:gridCol>
                <a:gridCol w="770691">
                  <a:extLst>
                    <a:ext uri="{9D8B030D-6E8A-4147-A177-3AD203B41FA5}">
                      <a16:colId xmlns:a16="http://schemas.microsoft.com/office/drawing/2014/main" xmlns="" val="122049638"/>
                    </a:ext>
                  </a:extLst>
                </a:gridCol>
                <a:gridCol w="1530000">
                  <a:extLst>
                    <a:ext uri="{9D8B030D-6E8A-4147-A177-3AD203B41FA5}">
                      <a16:colId xmlns:a16="http://schemas.microsoft.com/office/drawing/2014/main" xmlns="" val="1260046429"/>
                    </a:ext>
                  </a:extLst>
                </a:gridCol>
              </a:tblGrid>
              <a:tr h="4453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материалов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ед.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изм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Стоимость за ед. изм.,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</a:rPr>
                        <a:t>Удорожание, 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740100"/>
                  </a:ext>
                </a:extLst>
              </a:tr>
              <a:tr h="344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01.12.2020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07.04.2021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18.05.2021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01.12-07.04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07.04-18.05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999003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Арматура 10 А500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43 600,00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59 000,00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72 100,00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319615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Арматура 12 А500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T>
                      <a:noFill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41 900,00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56 000,00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72 100,00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33,7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28,8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388119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Арматура 14-32 А500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41 200,00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53 500,00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71 100,00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29,9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556521"/>
                  </a:ext>
                </a:extLst>
              </a:tr>
              <a:tr h="331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Бетон В25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4 030,00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4 180,00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4 180,00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589975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Раствор М100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3 743,26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3 890,00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3 890,00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371466"/>
                  </a:ext>
                </a:extLst>
              </a:tr>
              <a:tr h="4205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Кирпич М100</a:t>
                      </a:r>
                    </a:p>
                  </a:txBody>
                  <a:tcPr marL="108000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8,20  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  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10,95  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  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 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414529"/>
                  </a:ext>
                </a:extLst>
              </a:tr>
              <a:tr h="494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ИЗОВЕР ВЕНТИ ОПТИМАЛ 1000*600*50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606,51</a:t>
                      </a:r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4 508,14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4 826,00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556936"/>
                  </a:ext>
                </a:extLst>
              </a:tr>
              <a:tr h="494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ISOVER </a:t>
                      </a:r>
                      <a:r>
                        <a:rPr lang="ru-RU" sz="1400" u="none" strike="noStrike" dirty="0">
                          <a:effectLst/>
                        </a:rPr>
                        <a:t>ВентФасад-Низ-120/610*1170/Е/К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1 855,00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2 318,75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2 394,00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291540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Лифты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1 626 620,00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2 439 930,00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2 439 930,00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1570526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Окна ПВХ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7 200,00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8 038,00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8 038,00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173447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Арматура 10 А 240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43 600,00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60 900,00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73 100,00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8063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39" y="234913"/>
            <a:ext cx="10182947" cy="7315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81000" y="6092712"/>
            <a:ext cx="2925000" cy="313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По данным застройщика</a:t>
            </a:r>
          </a:p>
        </p:txBody>
      </p:sp>
    </p:spTree>
    <p:extLst>
      <p:ext uri="{BB962C8B-B14F-4D97-AF65-F5344CB8AC3E}">
        <p14:creationId xmlns:p14="http://schemas.microsoft.com/office/powerpoint/2010/main" val="5784460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 rotWithShape="1">
          <a:blip r:embed="rId3"/>
          <a:srcRect l="18419" t="12185" r="35709" b="30791"/>
          <a:stretch/>
        </p:blipFill>
        <p:spPr bwMode="auto">
          <a:xfrm>
            <a:off x="161534" y="1658291"/>
            <a:ext cx="3762082" cy="3503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6032" y="1658291"/>
            <a:ext cx="6189968" cy="3999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just"/>
            <a:r>
              <a:rPr lang="ru-RU" sz="2000" dirty="0"/>
              <a:t>Для 10-этажного жилого дома на 120 квартир со строительным объемом 14 тыс. кв. м. потребуется</a:t>
            </a:r>
            <a:r>
              <a:rPr lang="en-US" sz="2000" dirty="0"/>
              <a:t> </a:t>
            </a:r>
            <a:r>
              <a:rPr lang="ru-RU" sz="2000" dirty="0"/>
              <a:t>                 4  тыс. куб. м. бетона и 800 тонн арматуры (из расчета 200 кг/м3).</a:t>
            </a:r>
          </a:p>
          <a:p>
            <a:pPr algn="just"/>
            <a:endParaRPr lang="ru-RU" sz="2000" dirty="0"/>
          </a:p>
          <a:p>
            <a:pPr algn="just"/>
            <a:endParaRPr lang="ru-RU" sz="1050" dirty="0"/>
          </a:p>
          <a:p>
            <a:pPr algn="just"/>
            <a:r>
              <a:rPr lang="ru-RU" sz="2000" dirty="0"/>
              <a:t>Стоимость арматуры повысилась с 40 тыс. за тонну (32 млн руб.) до 70 тыс. за тонну (56 млн руб.). 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Только за счёт роста стоимости арматуры стоимость  проекта </a:t>
            </a:r>
            <a:r>
              <a:rPr lang="ru-RU" sz="2000" dirty="0">
                <a:solidFill>
                  <a:srgbClr val="EB6209"/>
                </a:solidFill>
              </a:rPr>
              <a:t>увеличилась </a:t>
            </a:r>
            <a:r>
              <a:rPr lang="ru-RU" sz="2000" dirty="0"/>
              <a:t>с 460 млн руб. до 484 млн. руб. (на 5,2%)</a:t>
            </a:r>
          </a:p>
        </p:txBody>
      </p:sp>
      <p:sp>
        <p:nvSpPr>
          <p:cNvPr id="36" name="object 44"/>
          <p:cNvSpPr/>
          <p:nvPr/>
        </p:nvSpPr>
        <p:spPr>
          <a:xfrm>
            <a:off x="5298359" y="4456619"/>
            <a:ext cx="5602678" cy="111722"/>
          </a:xfrm>
          <a:custGeom>
            <a:avLst/>
            <a:gdLst/>
            <a:ahLst/>
            <a:cxnLst/>
            <a:rect l="l" t="t" r="r" b="b"/>
            <a:pathLst>
              <a:path w="2875915" h="70485">
                <a:moveTo>
                  <a:pt x="2875749" y="0"/>
                </a:moveTo>
                <a:lnTo>
                  <a:pt x="1477124" y="0"/>
                </a:lnTo>
                <a:lnTo>
                  <a:pt x="1426870" y="70396"/>
                </a:lnTo>
                <a:lnTo>
                  <a:pt x="1365796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ED6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6641" y="4512480"/>
            <a:ext cx="554990" cy="556260"/>
          </a:xfrm>
          <a:custGeom>
            <a:avLst/>
            <a:gdLst/>
            <a:ahLst/>
            <a:cxnLst/>
            <a:rect l="l" t="t" r="r" b="b"/>
            <a:pathLst>
              <a:path w="554989" h="556260">
                <a:moveTo>
                  <a:pt x="537629" y="18923"/>
                </a:moveTo>
                <a:lnTo>
                  <a:pt x="534479" y="11938"/>
                </a:lnTo>
                <a:lnTo>
                  <a:pt x="528993" y="7099"/>
                </a:lnTo>
                <a:lnTo>
                  <a:pt x="523506" y="2247"/>
                </a:lnTo>
                <a:lnTo>
                  <a:pt x="439420" y="9601"/>
                </a:lnTo>
                <a:lnTo>
                  <a:pt x="417258" y="38087"/>
                </a:lnTo>
                <a:lnTo>
                  <a:pt x="420484" y="47675"/>
                </a:lnTo>
                <a:lnTo>
                  <a:pt x="426910" y="55054"/>
                </a:lnTo>
                <a:lnTo>
                  <a:pt x="435648" y="59474"/>
                </a:lnTo>
                <a:lnTo>
                  <a:pt x="445757" y="60248"/>
                </a:lnTo>
                <a:lnTo>
                  <a:pt x="451421" y="59537"/>
                </a:lnTo>
                <a:lnTo>
                  <a:pt x="407631" y="105117"/>
                </a:lnTo>
                <a:lnTo>
                  <a:pt x="362432" y="143344"/>
                </a:lnTo>
                <a:lnTo>
                  <a:pt x="317106" y="174866"/>
                </a:lnTo>
                <a:lnTo>
                  <a:pt x="272910" y="200266"/>
                </a:lnTo>
                <a:lnTo>
                  <a:pt x="231114" y="220192"/>
                </a:lnTo>
                <a:lnTo>
                  <a:pt x="193014" y="235267"/>
                </a:lnTo>
                <a:lnTo>
                  <a:pt x="130467" y="254215"/>
                </a:lnTo>
                <a:lnTo>
                  <a:pt x="79959" y="264680"/>
                </a:lnTo>
                <a:lnTo>
                  <a:pt x="33426" y="270078"/>
                </a:lnTo>
                <a:lnTo>
                  <a:pt x="23571" y="272389"/>
                </a:lnTo>
                <a:lnTo>
                  <a:pt x="15633" y="278104"/>
                </a:lnTo>
                <a:lnTo>
                  <a:pt x="10414" y="286385"/>
                </a:lnTo>
                <a:lnTo>
                  <a:pt x="8712" y="296354"/>
                </a:lnTo>
                <a:lnTo>
                  <a:pt x="10922" y="306070"/>
                </a:lnTo>
                <a:lnTo>
                  <a:pt x="16408" y="313931"/>
                </a:lnTo>
                <a:lnTo>
                  <a:pt x="24422" y="319189"/>
                </a:lnTo>
                <a:lnTo>
                  <a:pt x="34988" y="321094"/>
                </a:lnTo>
                <a:lnTo>
                  <a:pt x="49809" y="320090"/>
                </a:lnTo>
                <a:lnTo>
                  <a:pt x="141224" y="304203"/>
                </a:lnTo>
                <a:lnTo>
                  <a:pt x="208953" y="283781"/>
                </a:lnTo>
                <a:lnTo>
                  <a:pt x="249275" y="268008"/>
                </a:lnTo>
                <a:lnTo>
                  <a:pt x="288264" y="249897"/>
                </a:lnTo>
                <a:lnTo>
                  <a:pt x="325780" y="229552"/>
                </a:lnTo>
                <a:lnTo>
                  <a:pt x="361683" y="207010"/>
                </a:lnTo>
                <a:lnTo>
                  <a:pt x="366395" y="199428"/>
                </a:lnTo>
                <a:lnTo>
                  <a:pt x="361365" y="191973"/>
                </a:lnTo>
                <a:lnTo>
                  <a:pt x="356311" y="190982"/>
                </a:lnTo>
                <a:lnTo>
                  <a:pt x="352577" y="193497"/>
                </a:lnTo>
                <a:lnTo>
                  <a:pt x="317538" y="215493"/>
                </a:lnTo>
                <a:lnTo>
                  <a:pt x="280924" y="235356"/>
                </a:lnTo>
                <a:lnTo>
                  <a:pt x="242862" y="253034"/>
                </a:lnTo>
                <a:lnTo>
                  <a:pt x="203492" y="268439"/>
                </a:lnTo>
                <a:lnTo>
                  <a:pt x="137528" y="288353"/>
                </a:lnTo>
                <a:lnTo>
                  <a:pt x="84569" y="299250"/>
                </a:lnTo>
                <a:lnTo>
                  <a:pt x="34213" y="304812"/>
                </a:lnTo>
                <a:lnTo>
                  <a:pt x="29197" y="304812"/>
                </a:lnTo>
                <a:lnTo>
                  <a:pt x="25146" y="300888"/>
                </a:lnTo>
                <a:lnTo>
                  <a:pt x="24841" y="290779"/>
                </a:lnTo>
                <a:lnTo>
                  <a:pt x="28841" y="286512"/>
                </a:lnTo>
                <a:lnTo>
                  <a:pt x="33934" y="286359"/>
                </a:lnTo>
                <a:lnTo>
                  <a:pt x="46964" y="285419"/>
                </a:lnTo>
                <a:lnTo>
                  <a:pt x="133946" y="270154"/>
                </a:lnTo>
                <a:lnTo>
                  <a:pt x="198513" y="250609"/>
                </a:lnTo>
                <a:lnTo>
                  <a:pt x="271805" y="219138"/>
                </a:lnTo>
                <a:lnTo>
                  <a:pt x="312280" y="196926"/>
                </a:lnTo>
                <a:lnTo>
                  <a:pt x="353999" y="169773"/>
                </a:lnTo>
                <a:lnTo>
                  <a:pt x="396049" y="137223"/>
                </a:lnTo>
                <a:lnTo>
                  <a:pt x="437438" y="98780"/>
                </a:lnTo>
                <a:lnTo>
                  <a:pt x="477227" y="54000"/>
                </a:lnTo>
                <a:lnTo>
                  <a:pt x="481723" y="48412"/>
                </a:lnTo>
                <a:lnTo>
                  <a:pt x="476973" y="39928"/>
                </a:lnTo>
                <a:lnTo>
                  <a:pt x="439204" y="44640"/>
                </a:lnTo>
                <a:lnTo>
                  <a:pt x="434809" y="41668"/>
                </a:lnTo>
                <a:lnTo>
                  <a:pt x="432269" y="31927"/>
                </a:lnTo>
                <a:lnTo>
                  <a:pt x="435991" y="26441"/>
                </a:lnTo>
                <a:lnTo>
                  <a:pt x="516382" y="16383"/>
                </a:lnTo>
                <a:lnTo>
                  <a:pt x="521335" y="20777"/>
                </a:lnTo>
                <a:lnTo>
                  <a:pt x="521335" y="100825"/>
                </a:lnTo>
                <a:lnTo>
                  <a:pt x="517194" y="104978"/>
                </a:lnTo>
                <a:lnTo>
                  <a:pt x="507009" y="104978"/>
                </a:lnTo>
                <a:lnTo>
                  <a:pt x="502869" y="100838"/>
                </a:lnTo>
                <a:lnTo>
                  <a:pt x="502869" y="71335"/>
                </a:lnTo>
                <a:lnTo>
                  <a:pt x="500710" y="68224"/>
                </a:lnTo>
                <a:lnTo>
                  <a:pt x="494385" y="65836"/>
                </a:lnTo>
                <a:lnTo>
                  <a:pt x="490588" y="66852"/>
                </a:lnTo>
                <a:lnTo>
                  <a:pt x="464820" y="96799"/>
                </a:lnTo>
                <a:lnTo>
                  <a:pt x="439724" y="122656"/>
                </a:lnTo>
                <a:lnTo>
                  <a:pt x="413232" y="147015"/>
                </a:lnTo>
                <a:lnTo>
                  <a:pt x="381889" y="172529"/>
                </a:lnTo>
                <a:lnTo>
                  <a:pt x="381228" y="177647"/>
                </a:lnTo>
                <a:lnTo>
                  <a:pt x="386727" y="184772"/>
                </a:lnTo>
                <a:lnTo>
                  <a:pt x="391845" y="185420"/>
                </a:lnTo>
                <a:lnTo>
                  <a:pt x="419696" y="162953"/>
                </a:lnTo>
                <a:lnTo>
                  <a:pt x="443026" y="142049"/>
                </a:lnTo>
                <a:lnTo>
                  <a:pt x="465353" y="120002"/>
                </a:lnTo>
                <a:lnTo>
                  <a:pt x="486600" y="96888"/>
                </a:lnTo>
                <a:lnTo>
                  <a:pt x="488911" y="106413"/>
                </a:lnTo>
                <a:lnTo>
                  <a:pt x="494436" y="114160"/>
                </a:lnTo>
                <a:lnTo>
                  <a:pt x="502424" y="119367"/>
                </a:lnTo>
                <a:lnTo>
                  <a:pt x="512102" y="121272"/>
                </a:lnTo>
                <a:lnTo>
                  <a:pt x="522020" y="119265"/>
                </a:lnTo>
                <a:lnTo>
                  <a:pt x="530136" y="113779"/>
                </a:lnTo>
                <a:lnTo>
                  <a:pt x="535609" y="105664"/>
                </a:lnTo>
                <a:lnTo>
                  <a:pt x="537629" y="95745"/>
                </a:lnTo>
                <a:lnTo>
                  <a:pt x="537629" y="18923"/>
                </a:lnTo>
                <a:close/>
              </a:path>
              <a:path w="554989" h="556260">
                <a:moveTo>
                  <a:pt x="554990" y="543052"/>
                </a:moveTo>
                <a:lnTo>
                  <a:pt x="551345" y="539407"/>
                </a:lnTo>
                <a:lnTo>
                  <a:pt x="494169" y="539407"/>
                </a:lnTo>
                <a:lnTo>
                  <a:pt x="494169" y="225526"/>
                </a:lnTo>
                <a:lnTo>
                  <a:pt x="494169" y="212877"/>
                </a:lnTo>
                <a:lnTo>
                  <a:pt x="490524" y="209232"/>
                </a:lnTo>
                <a:lnTo>
                  <a:pt x="477888" y="209232"/>
                </a:lnTo>
                <a:lnTo>
                  <a:pt x="477888" y="225526"/>
                </a:lnTo>
                <a:lnTo>
                  <a:pt x="477888" y="539407"/>
                </a:lnTo>
                <a:lnTo>
                  <a:pt x="407289" y="539407"/>
                </a:lnTo>
                <a:lnTo>
                  <a:pt x="407289" y="225526"/>
                </a:lnTo>
                <a:lnTo>
                  <a:pt x="477888" y="225526"/>
                </a:lnTo>
                <a:lnTo>
                  <a:pt x="477888" y="209232"/>
                </a:lnTo>
                <a:lnTo>
                  <a:pt x="394639" y="209232"/>
                </a:lnTo>
                <a:lnTo>
                  <a:pt x="390994" y="212877"/>
                </a:lnTo>
                <a:lnTo>
                  <a:pt x="390994" y="539407"/>
                </a:lnTo>
                <a:lnTo>
                  <a:pt x="329082" y="539407"/>
                </a:lnTo>
                <a:lnTo>
                  <a:pt x="329082" y="321106"/>
                </a:lnTo>
                <a:lnTo>
                  <a:pt x="329082" y="308457"/>
                </a:lnTo>
                <a:lnTo>
                  <a:pt x="325437" y="304812"/>
                </a:lnTo>
                <a:lnTo>
                  <a:pt x="312801" y="304812"/>
                </a:lnTo>
                <a:lnTo>
                  <a:pt x="312801" y="321106"/>
                </a:lnTo>
                <a:lnTo>
                  <a:pt x="312801" y="539407"/>
                </a:lnTo>
                <a:lnTo>
                  <a:pt x="242201" y="539407"/>
                </a:lnTo>
                <a:lnTo>
                  <a:pt x="242201" y="321106"/>
                </a:lnTo>
                <a:lnTo>
                  <a:pt x="312801" y="321106"/>
                </a:lnTo>
                <a:lnTo>
                  <a:pt x="312801" y="304812"/>
                </a:lnTo>
                <a:lnTo>
                  <a:pt x="229552" y="304812"/>
                </a:lnTo>
                <a:lnTo>
                  <a:pt x="225907" y="308457"/>
                </a:lnTo>
                <a:lnTo>
                  <a:pt x="225907" y="539407"/>
                </a:lnTo>
                <a:lnTo>
                  <a:pt x="164007" y="539407"/>
                </a:lnTo>
                <a:lnTo>
                  <a:pt x="164007" y="364540"/>
                </a:lnTo>
                <a:lnTo>
                  <a:pt x="164007" y="351904"/>
                </a:lnTo>
                <a:lnTo>
                  <a:pt x="160350" y="348259"/>
                </a:lnTo>
                <a:lnTo>
                  <a:pt x="147713" y="348259"/>
                </a:lnTo>
                <a:lnTo>
                  <a:pt x="147713" y="364540"/>
                </a:lnTo>
                <a:lnTo>
                  <a:pt x="147713" y="539407"/>
                </a:lnTo>
                <a:lnTo>
                  <a:pt x="77114" y="539407"/>
                </a:lnTo>
                <a:lnTo>
                  <a:pt x="77114" y="364540"/>
                </a:lnTo>
                <a:lnTo>
                  <a:pt x="147713" y="364540"/>
                </a:lnTo>
                <a:lnTo>
                  <a:pt x="147713" y="348259"/>
                </a:lnTo>
                <a:lnTo>
                  <a:pt x="64465" y="348259"/>
                </a:lnTo>
                <a:lnTo>
                  <a:pt x="60820" y="351904"/>
                </a:lnTo>
                <a:lnTo>
                  <a:pt x="60820" y="539407"/>
                </a:lnTo>
                <a:lnTo>
                  <a:pt x="3644" y="539407"/>
                </a:lnTo>
                <a:lnTo>
                  <a:pt x="0" y="543052"/>
                </a:lnTo>
                <a:lnTo>
                  <a:pt x="0" y="552056"/>
                </a:lnTo>
                <a:lnTo>
                  <a:pt x="3644" y="555701"/>
                </a:lnTo>
                <a:lnTo>
                  <a:pt x="551345" y="555701"/>
                </a:lnTo>
                <a:lnTo>
                  <a:pt x="554990" y="552056"/>
                </a:lnTo>
                <a:lnTo>
                  <a:pt x="554990" y="543052"/>
                </a:lnTo>
                <a:close/>
              </a:path>
            </a:pathLst>
          </a:custGeom>
          <a:solidFill>
            <a:srgbClr val="EB62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45"/>
          <p:cNvGrpSpPr/>
          <p:nvPr/>
        </p:nvGrpSpPr>
        <p:grpSpPr>
          <a:xfrm>
            <a:off x="4393981" y="3525046"/>
            <a:ext cx="620310" cy="517930"/>
            <a:chOff x="719997" y="4378054"/>
            <a:chExt cx="554990" cy="452120"/>
          </a:xfrm>
        </p:grpSpPr>
        <p:sp>
          <p:nvSpPr>
            <p:cNvPr id="40" name="object 46"/>
            <p:cNvSpPr/>
            <p:nvPr/>
          </p:nvSpPr>
          <p:spPr>
            <a:xfrm>
              <a:off x="719988" y="4378058"/>
              <a:ext cx="452120" cy="452120"/>
            </a:xfrm>
            <a:custGeom>
              <a:avLst/>
              <a:gdLst/>
              <a:ahLst/>
              <a:cxnLst/>
              <a:rect l="l" t="t" r="r" b="b"/>
              <a:pathLst>
                <a:path w="452119" h="452120">
                  <a:moveTo>
                    <a:pt x="409028" y="225767"/>
                  </a:moveTo>
                  <a:lnTo>
                    <a:pt x="402475" y="177101"/>
                  </a:lnTo>
                  <a:lnTo>
                    <a:pt x="383971" y="133337"/>
                  </a:lnTo>
                  <a:lnTo>
                    <a:pt x="355282" y="96227"/>
                  </a:lnTo>
                  <a:lnTo>
                    <a:pt x="318185" y="67551"/>
                  </a:lnTo>
                  <a:lnTo>
                    <a:pt x="274421" y="49047"/>
                  </a:lnTo>
                  <a:lnTo>
                    <a:pt x="225755" y="42494"/>
                  </a:lnTo>
                  <a:lnTo>
                    <a:pt x="177088" y="49047"/>
                  </a:lnTo>
                  <a:lnTo>
                    <a:pt x="133324" y="67551"/>
                  </a:lnTo>
                  <a:lnTo>
                    <a:pt x="96227" y="96227"/>
                  </a:lnTo>
                  <a:lnTo>
                    <a:pt x="67538" y="133337"/>
                  </a:lnTo>
                  <a:lnTo>
                    <a:pt x="49034" y="177101"/>
                  </a:lnTo>
                  <a:lnTo>
                    <a:pt x="42481" y="225767"/>
                  </a:lnTo>
                  <a:lnTo>
                    <a:pt x="49034" y="274434"/>
                  </a:lnTo>
                  <a:lnTo>
                    <a:pt x="67538" y="318198"/>
                  </a:lnTo>
                  <a:lnTo>
                    <a:pt x="96227" y="355307"/>
                  </a:lnTo>
                  <a:lnTo>
                    <a:pt x="133324" y="383984"/>
                  </a:lnTo>
                  <a:lnTo>
                    <a:pt x="177088" y="402488"/>
                  </a:lnTo>
                  <a:lnTo>
                    <a:pt x="225755" y="409054"/>
                  </a:lnTo>
                  <a:lnTo>
                    <a:pt x="249301" y="407530"/>
                  </a:lnTo>
                  <a:lnTo>
                    <a:pt x="294627" y="395655"/>
                  </a:lnTo>
                  <a:lnTo>
                    <a:pt x="307784" y="371297"/>
                  </a:lnTo>
                  <a:lnTo>
                    <a:pt x="288505" y="380593"/>
                  </a:lnTo>
                  <a:lnTo>
                    <a:pt x="268224" y="387324"/>
                  </a:lnTo>
                  <a:lnTo>
                    <a:pt x="247205" y="391414"/>
                  </a:lnTo>
                  <a:lnTo>
                    <a:pt x="225755" y="392798"/>
                  </a:lnTo>
                  <a:lnTo>
                    <a:pt x="181406" y="386816"/>
                  </a:lnTo>
                  <a:lnTo>
                    <a:pt x="141528" y="369951"/>
                  </a:lnTo>
                  <a:lnTo>
                    <a:pt x="107708" y="343814"/>
                  </a:lnTo>
                  <a:lnTo>
                    <a:pt x="81572" y="309994"/>
                  </a:lnTo>
                  <a:lnTo>
                    <a:pt x="64719" y="270116"/>
                  </a:lnTo>
                  <a:lnTo>
                    <a:pt x="58737" y="225767"/>
                  </a:lnTo>
                  <a:lnTo>
                    <a:pt x="64719" y="181419"/>
                  </a:lnTo>
                  <a:lnTo>
                    <a:pt x="81572" y="141528"/>
                  </a:lnTo>
                  <a:lnTo>
                    <a:pt x="107708" y="107721"/>
                  </a:lnTo>
                  <a:lnTo>
                    <a:pt x="141528" y="81584"/>
                  </a:lnTo>
                  <a:lnTo>
                    <a:pt x="181406" y="64719"/>
                  </a:lnTo>
                  <a:lnTo>
                    <a:pt x="225755" y="58750"/>
                  </a:lnTo>
                  <a:lnTo>
                    <a:pt x="270103" y="64719"/>
                  </a:lnTo>
                  <a:lnTo>
                    <a:pt x="309981" y="81584"/>
                  </a:lnTo>
                  <a:lnTo>
                    <a:pt x="343801" y="107721"/>
                  </a:lnTo>
                  <a:lnTo>
                    <a:pt x="369938" y="141528"/>
                  </a:lnTo>
                  <a:lnTo>
                    <a:pt x="386791" y="181419"/>
                  </a:lnTo>
                  <a:lnTo>
                    <a:pt x="392772" y="225767"/>
                  </a:lnTo>
                  <a:lnTo>
                    <a:pt x="392772" y="232905"/>
                  </a:lnTo>
                  <a:lnTo>
                    <a:pt x="392315" y="240068"/>
                  </a:lnTo>
                  <a:lnTo>
                    <a:pt x="390855" y="251536"/>
                  </a:lnTo>
                  <a:lnTo>
                    <a:pt x="394004" y="255612"/>
                  </a:lnTo>
                  <a:lnTo>
                    <a:pt x="402907" y="256743"/>
                  </a:lnTo>
                  <a:lnTo>
                    <a:pt x="406984" y="253593"/>
                  </a:lnTo>
                  <a:lnTo>
                    <a:pt x="408533" y="241452"/>
                  </a:lnTo>
                  <a:lnTo>
                    <a:pt x="409028" y="233591"/>
                  </a:lnTo>
                  <a:lnTo>
                    <a:pt x="409028" y="225767"/>
                  </a:lnTo>
                  <a:close/>
                </a:path>
                <a:path w="452119" h="452120">
                  <a:moveTo>
                    <a:pt x="451497" y="225767"/>
                  </a:moveTo>
                  <a:lnTo>
                    <a:pt x="446900" y="180327"/>
                  </a:lnTo>
                  <a:lnTo>
                    <a:pt x="433730" y="137972"/>
                  </a:lnTo>
                  <a:lnTo>
                    <a:pt x="412889" y="99631"/>
                  </a:lnTo>
                  <a:lnTo>
                    <a:pt x="385305" y="66205"/>
                  </a:lnTo>
                  <a:lnTo>
                    <a:pt x="351878" y="38608"/>
                  </a:lnTo>
                  <a:lnTo>
                    <a:pt x="313537" y="17767"/>
                  </a:lnTo>
                  <a:lnTo>
                    <a:pt x="271195" y="4597"/>
                  </a:lnTo>
                  <a:lnTo>
                    <a:pt x="225755" y="0"/>
                  </a:lnTo>
                  <a:lnTo>
                    <a:pt x="180314" y="4597"/>
                  </a:lnTo>
                  <a:lnTo>
                    <a:pt x="137960" y="17767"/>
                  </a:lnTo>
                  <a:lnTo>
                    <a:pt x="99618" y="38608"/>
                  </a:lnTo>
                  <a:lnTo>
                    <a:pt x="66192" y="66205"/>
                  </a:lnTo>
                  <a:lnTo>
                    <a:pt x="38608" y="99631"/>
                  </a:lnTo>
                  <a:lnTo>
                    <a:pt x="17767" y="137972"/>
                  </a:lnTo>
                  <a:lnTo>
                    <a:pt x="4597" y="180327"/>
                  </a:lnTo>
                  <a:lnTo>
                    <a:pt x="0" y="225767"/>
                  </a:lnTo>
                  <a:lnTo>
                    <a:pt x="4597" y="271208"/>
                  </a:lnTo>
                  <a:lnTo>
                    <a:pt x="17767" y="313563"/>
                  </a:lnTo>
                  <a:lnTo>
                    <a:pt x="38608" y="351904"/>
                  </a:lnTo>
                  <a:lnTo>
                    <a:pt x="66192" y="385330"/>
                  </a:lnTo>
                  <a:lnTo>
                    <a:pt x="99618" y="412915"/>
                  </a:lnTo>
                  <a:lnTo>
                    <a:pt x="137960" y="433755"/>
                  </a:lnTo>
                  <a:lnTo>
                    <a:pt x="180314" y="446925"/>
                  </a:lnTo>
                  <a:lnTo>
                    <a:pt x="225755" y="451523"/>
                  </a:lnTo>
                  <a:lnTo>
                    <a:pt x="248551" y="450392"/>
                  </a:lnTo>
                  <a:lnTo>
                    <a:pt x="292785" y="441413"/>
                  </a:lnTo>
                  <a:lnTo>
                    <a:pt x="307708" y="418630"/>
                  </a:lnTo>
                  <a:lnTo>
                    <a:pt x="287959" y="425881"/>
                  </a:lnTo>
                  <a:lnTo>
                    <a:pt x="267665" y="431088"/>
                  </a:lnTo>
                  <a:lnTo>
                    <a:pt x="246913" y="434225"/>
                  </a:lnTo>
                  <a:lnTo>
                    <a:pt x="225755" y="435267"/>
                  </a:lnTo>
                  <a:lnTo>
                    <a:pt x="177774" y="429729"/>
                  </a:lnTo>
                  <a:lnTo>
                    <a:pt x="133705" y="413943"/>
                  </a:lnTo>
                  <a:lnTo>
                    <a:pt x="94805" y="389191"/>
                  </a:lnTo>
                  <a:lnTo>
                    <a:pt x="62344" y="356730"/>
                  </a:lnTo>
                  <a:lnTo>
                    <a:pt x="37592" y="317817"/>
                  </a:lnTo>
                  <a:lnTo>
                    <a:pt x="21818" y="273748"/>
                  </a:lnTo>
                  <a:lnTo>
                    <a:pt x="16268" y="225767"/>
                  </a:lnTo>
                  <a:lnTo>
                    <a:pt x="21818" y="177787"/>
                  </a:lnTo>
                  <a:lnTo>
                    <a:pt x="37592" y="133718"/>
                  </a:lnTo>
                  <a:lnTo>
                    <a:pt x="62344" y="94818"/>
                  </a:lnTo>
                  <a:lnTo>
                    <a:pt x="94805" y="62357"/>
                  </a:lnTo>
                  <a:lnTo>
                    <a:pt x="133705" y="37592"/>
                  </a:lnTo>
                  <a:lnTo>
                    <a:pt x="177774" y="21818"/>
                  </a:lnTo>
                  <a:lnTo>
                    <a:pt x="225755" y="16268"/>
                  </a:lnTo>
                  <a:lnTo>
                    <a:pt x="273735" y="21818"/>
                  </a:lnTo>
                  <a:lnTo>
                    <a:pt x="317804" y="37592"/>
                  </a:lnTo>
                  <a:lnTo>
                    <a:pt x="356704" y="62357"/>
                  </a:lnTo>
                  <a:lnTo>
                    <a:pt x="389166" y="94818"/>
                  </a:lnTo>
                  <a:lnTo>
                    <a:pt x="413918" y="133718"/>
                  </a:lnTo>
                  <a:lnTo>
                    <a:pt x="429704" y="177787"/>
                  </a:lnTo>
                  <a:lnTo>
                    <a:pt x="435241" y="225767"/>
                  </a:lnTo>
                  <a:lnTo>
                    <a:pt x="435241" y="232841"/>
                  </a:lnTo>
                  <a:lnTo>
                    <a:pt x="434886" y="239979"/>
                  </a:lnTo>
                  <a:lnTo>
                    <a:pt x="433730" y="251460"/>
                  </a:lnTo>
                  <a:lnTo>
                    <a:pt x="436981" y="255447"/>
                  </a:lnTo>
                  <a:lnTo>
                    <a:pt x="445922" y="256336"/>
                  </a:lnTo>
                  <a:lnTo>
                    <a:pt x="449910" y="253085"/>
                  </a:lnTo>
                  <a:lnTo>
                    <a:pt x="451116" y="241071"/>
                  </a:lnTo>
                  <a:lnTo>
                    <a:pt x="451497" y="233387"/>
                  </a:lnTo>
                  <a:lnTo>
                    <a:pt x="451497" y="225767"/>
                  </a:lnTo>
                  <a:close/>
                </a:path>
              </a:pathLst>
            </a:custGeom>
            <a:solidFill>
              <a:srgbClr val="EB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7"/>
            <p:cNvSpPr/>
            <p:nvPr/>
          </p:nvSpPr>
          <p:spPr>
            <a:xfrm>
              <a:off x="1056843" y="4650730"/>
              <a:ext cx="218147" cy="1788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8"/>
            <p:cNvSpPr/>
            <p:nvPr/>
          </p:nvSpPr>
          <p:spPr>
            <a:xfrm>
              <a:off x="857404" y="4492892"/>
              <a:ext cx="178854" cy="219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8" name="Picture 10" descr="https://static.tildacdn.com/tild3636-3538-4539-a136-353331303961/best-real-estate-bo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7" y="2209895"/>
            <a:ext cx="530623" cy="5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svgsilh.com/svg/29520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svgsilh.com/svg/295207-ff9800.svg"/>
          <p:cNvSpPr>
            <a:spLocks noChangeAspect="1" noChangeArrowheads="1"/>
          </p:cNvSpPr>
          <p:nvPr/>
        </p:nvSpPr>
        <p:spPr bwMode="auto">
          <a:xfrm>
            <a:off x="307975" y="38100"/>
            <a:ext cx="3048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svgsilh.com/svg/295207-ff9800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object 99"/>
          <p:cNvSpPr/>
          <p:nvPr/>
        </p:nvSpPr>
        <p:spPr>
          <a:xfrm flipH="1">
            <a:off x="3923116" y="1313577"/>
            <a:ext cx="57059" cy="27341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3"/>
          <p:cNvSpPr/>
          <p:nvPr/>
        </p:nvSpPr>
        <p:spPr>
          <a:xfrm flipV="1">
            <a:off x="7860" y="5324669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3"/>
          <p:cNvSpPr/>
          <p:nvPr/>
        </p:nvSpPr>
        <p:spPr>
          <a:xfrm flipV="1">
            <a:off x="185304" y="5404131"/>
            <a:ext cx="4362256" cy="45719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99"/>
          <p:cNvSpPr/>
          <p:nvPr/>
        </p:nvSpPr>
        <p:spPr>
          <a:xfrm rot="5400000">
            <a:off x="536773" y="1087280"/>
            <a:ext cx="1148974" cy="1899451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44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 txBox="1">
            <a:spLocks/>
          </p:cNvSpPr>
          <p:nvPr/>
        </p:nvSpPr>
        <p:spPr>
          <a:xfrm>
            <a:off x="1448220" y="103130"/>
            <a:ext cx="10064441" cy="70104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цен на арматуру повысило стоимость реализации проектов жилищного строительства на 5%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546" y="102395"/>
            <a:ext cx="10182947" cy="810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405" y="5650003"/>
            <a:ext cx="1131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результатам опросов застройщики оценивают удорожание проектов в связи с общим ростом стоимости строительных материалов на 10–20% в зависимости от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5608932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1444320063"/>
              </p:ext>
            </p:extLst>
          </p:nvPr>
        </p:nvGraphicFramePr>
        <p:xfrm>
          <a:off x="343007" y="849192"/>
          <a:ext cx="4908465" cy="412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50" y="132071"/>
            <a:ext cx="10035000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Себестоимость строительных материалов в структуре расходования средств застройщиком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783636" y="2105791"/>
            <a:ext cx="2941369" cy="46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Проектно-изыскательские и строительно-монтажные работы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95643" y="2163767"/>
            <a:ext cx="364993" cy="315000"/>
          </a:xfrm>
          <a:prstGeom prst="rect">
            <a:avLst/>
          </a:prstGeom>
          <a:solidFill>
            <a:srgbClr val="FCD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77850" y="5039873"/>
            <a:ext cx="2925553" cy="46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Строительные материалы, изделия и конструкции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93087" y="5067780"/>
            <a:ext cx="364993" cy="315000"/>
          </a:xfrm>
          <a:prstGeom prst="rect">
            <a:avLst/>
          </a:prstGeom>
          <a:solidFill>
            <a:srgbClr val="00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781090" y="2757561"/>
            <a:ext cx="2943915" cy="594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Получение и исполнение  технических условий по подключению объекта к сетям инженерной инфраструктуры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84622" y="2897504"/>
            <a:ext cx="364993" cy="315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95867" y="3475457"/>
            <a:ext cx="2926593" cy="454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Платежи за услуги различных государтсвенных согласующих инстанций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93098" y="3541934"/>
            <a:ext cx="364993" cy="315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781091" y="4065646"/>
            <a:ext cx="2932893" cy="720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Платежи на развитие несвязанной со строительством объект внеплощадочной инженерной и социальной инфраструктуры или передача части построенного жилья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302449" y="4258328"/>
            <a:ext cx="364993" cy="315000"/>
          </a:xfrm>
          <a:prstGeom prst="rect">
            <a:avLst/>
          </a:prstGeom>
          <a:solidFill>
            <a:srgbClr val="773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81000" y="1341241"/>
            <a:ext cx="2925554" cy="632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Получение прав на участок строительства (пятно застройки)-приобретение собственность или аренда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293017" y="1568687"/>
            <a:ext cx="365063" cy="3150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TextBox 73"/>
          <p:cNvSpPr txBox="1"/>
          <p:nvPr/>
        </p:nvSpPr>
        <p:spPr>
          <a:xfrm>
            <a:off x="9240556" y="3738329"/>
            <a:ext cx="2613375" cy="1652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1435" tIns="71435" rIns="71435" bIns="71435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Строительные материалы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: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Цемент 6,7%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Металлопрокат 8,4%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Щ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ебень 1,3%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Песок 0,3%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Доля стоимости </a:t>
            </a:r>
            <a:r>
              <a:rPr lang="ru-RU" sz="1200" dirty="0"/>
              <a:t>ж/б изделий 37-42%</a:t>
            </a:r>
          </a:p>
          <a:p>
            <a:pPr marL="0" marR="0" indent="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Доля стоимости монолитного бетона 12,3%</a:t>
            </a:r>
          </a:p>
        </p:txBody>
      </p:sp>
      <p:sp>
        <p:nvSpPr>
          <p:cNvPr id="86" name="object 37"/>
          <p:cNvSpPr/>
          <p:nvPr/>
        </p:nvSpPr>
        <p:spPr>
          <a:xfrm>
            <a:off x="9311640" y="3738330"/>
            <a:ext cx="2542291" cy="84832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40"/>
          <p:cNvSpPr/>
          <p:nvPr/>
        </p:nvSpPr>
        <p:spPr>
          <a:xfrm>
            <a:off x="9101675" y="5376013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7"/>
          <p:cNvSpPr/>
          <p:nvPr/>
        </p:nvSpPr>
        <p:spPr>
          <a:xfrm rot="16200000">
            <a:off x="7800376" y="4170046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12700">
            <a:solidFill>
              <a:srgbClr val="EB6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90" name="object 80"/>
          <p:cNvSpPr txBox="1"/>
          <p:nvPr/>
        </p:nvSpPr>
        <p:spPr>
          <a:xfrm>
            <a:off x="1298075" y="5713489"/>
            <a:ext cx="9225000" cy="637849"/>
          </a:xfrm>
          <a:prstGeom prst="rect">
            <a:avLst/>
          </a:prstGeom>
          <a:ln w="19050">
            <a:solidFill>
              <a:srgbClr val="16355A"/>
            </a:solidFill>
          </a:ln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При проектном финансировании затраты на строительные материалы составляют </a:t>
            </a:r>
            <a:r>
              <a:rPr lang="ru-RU" sz="1600" b="1" dirty="0">
                <a:solidFill>
                  <a:srgbClr val="ED7D31"/>
                </a:solidFill>
              </a:rPr>
              <a:t>до 2/3 в структуре расходования заемных средств </a:t>
            </a:r>
            <a:r>
              <a:rPr lang="ru-RU" sz="1600" b="1" dirty="0">
                <a:solidFill>
                  <a:srgbClr val="002060"/>
                </a:solidFill>
              </a:rPr>
              <a:t>(кредитного лимита)</a:t>
            </a:r>
            <a:endParaRPr lang="ru-RU" sz="1400" dirty="0">
              <a:solidFill>
                <a:srgbClr val="002060"/>
              </a:solidFill>
              <a:sym typeface="Helvetica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490" y="164216"/>
            <a:ext cx="10182947" cy="810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48703" y="5388429"/>
            <a:ext cx="24432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1529" hangingPunct="0"/>
            <a:r>
              <a:rPr lang="ru-RU" sz="1050" i="1" dirty="0">
                <a:solidFill>
                  <a:srgbClr val="000000"/>
                </a:solidFill>
                <a:sym typeface="Helvetica"/>
              </a:rPr>
              <a:t>Источник Союз инженеров сметчиков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3717414" y="1242718"/>
            <a:ext cx="1091200" cy="50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Собственные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средства</a:t>
            </a:r>
          </a:p>
        </p:txBody>
      </p:sp>
      <p:graphicFrame>
        <p:nvGraphicFramePr>
          <p:cNvPr id="328" name="Диаграмма 327"/>
          <p:cNvGraphicFramePr/>
          <p:nvPr>
            <p:extLst>
              <p:ext uri="{D42A27DB-BD31-4B8C-83A1-F6EECF244321}">
                <p14:modId xmlns:p14="http://schemas.microsoft.com/office/powerpoint/2010/main" val="3873568637"/>
              </p:ext>
            </p:extLst>
          </p:nvPr>
        </p:nvGraphicFramePr>
        <p:xfrm>
          <a:off x="-2859000" y="-891000"/>
          <a:ext cx="12162727" cy="720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71676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99"/>
          <p:cNvSpPr/>
          <p:nvPr/>
        </p:nvSpPr>
        <p:spPr>
          <a:xfrm rot="5400000">
            <a:off x="3255233" y="2840312"/>
            <a:ext cx="611162" cy="5880371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Picture 2" descr="https://im0-tub-ru.yandex.net/i?id=a7a4f78e80a3c06e944e10429ee30ef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9" y="3024062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92" y="160881"/>
            <a:ext cx="10035000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кредитных договоров в рамках проектного финансирования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3006" y="1086169"/>
            <a:ext cx="7057994" cy="1006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ctr"/>
            <a:r>
              <a:rPr lang="ru-RU" sz="1400" dirty="0"/>
              <a:t>В большинстве случаев договоры проектного финансирования представляют собой </a:t>
            </a:r>
            <a:r>
              <a:rPr lang="ru-RU" sz="1400" b="1" dirty="0"/>
              <a:t>договоры о </a:t>
            </a:r>
            <a:r>
              <a:rPr lang="ru-RU" sz="1400" b="1" dirty="0" err="1"/>
              <a:t>невозобновляемой</a:t>
            </a:r>
            <a:r>
              <a:rPr lang="ru-RU" sz="1400" b="1" dirty="0"/>
              <a:t> кредитной линии, </a:t>
            </a:r>
            <a:r>
              <a:rPr lang="ru-RU" sz="1400" dirty="0"/>
              <a:t>которые содержат условия, препятствующие получению дополнительного финансирования:</a:t>
            </a:r>
          </a:p>
          <a:p>
            <a:pPr algn="just"/>
            <a:endParaRPr lang="ru-RU" sz="1400" dirty="0"/>
          </a:p>
        </p:txBody>
      </p:sp>
      <p:pic>
        <p:nvPicPr>
          <p:cNvPr id="37" name="Picture 2" descr="https://avatars.mds.yandex.net/get-zen_doc/1108934/pub_5c129e26ae4e9a00aa9554a0_5c129f45dda4f200aa242575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00" y="1227816"/>
            <a:ext cx="3191192" cy="2994061"/>
          </a:xfrm>
          <a:prstGeom prst="rect">
            <a:avLst/>
          </a:prstGeom>
          <a:noFill/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948" y="1946974"/>
            <a:ext cx="700128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в договоре определяется стоимость проекта, размер собственных средств заемщика, твердая сумма кредитного лимита, сроки выборки лимита, лимит финансирования на каждый этап строительства;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780" y="3592958"/>
            <a:ext cx="702444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содержится требование о страховании СМР  в размере согласованного лимита;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130" y="4056532"/>
            <a:ext cx="700127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отсутствует возможность увеличения размера стоимости имущественных прав, обеспечивающих исполнение обязательств заемщика;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5129" y="4679399"/>
            <a:ext cx="700127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отсутствует возможность увеличения срока строительства и соответственно срока для возврата кредита, при этом начисляется неустойка за отклонение от графика реализации проекта и сроков возврата кредита;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947" y="5498405"/>
            <a:ext cx="697646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банк вправе отказаться выдать кредит полностью или частично при наличии обстоятельств, свидетельствующих о том, что сумма кредита не будет возвращена в установленные сроки.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902" y="1086170"/>
            <a:ext cx="7593098" cy="51664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99"/>
          <p:cNvSpPr/>
          <p:nvPr/>
        </p:nvSpPr>
        <p:spPr>
          <a:xfrm rot="5400000">
            <a:off x="3277171" y="47970"/>
            <a:ext cx="577403" cy="6071851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9"/>
          <p:cNvSpPr/>
          <p:nvPr/>
        </p:nvSpPr>
        <p:spPr>
          <a:xfrm rot="5400000">
            <a:off x="3214362" y="864032"/>
            <a:ext cx="577403" cy="5995871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9"/>
          <p:cNvSpPr/>
          <p:nvPr/>
        </p:nvSpPr>
        <p:spPr>
          <a:xfrm rot="5400000">
            <a:off x="3277170" y="1304948"/>
            <a:ext cx="577403" cy="6071852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9"/>
          <p:cNvSpPr/>
          <p:nvPr/>
        </p:nvSpPr>
        <p:spPr>
          <a:xfrm rot="5400000">
            <a:off x="3277171" y="1921988"/>
            <a:ext cx="577403" cy="6071853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0" name="Picture 2" descr="https://im0-tub-ru.yandex.net/i?id=a7a4f78e80a3c06e944e10429ee30ef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4" y="2203901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im0-tub-ru.yandex.net/i?id=a7a4f78e80a3c06e944e10429ee30ef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4" y="3701966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im0-tub-ru.yandex.net/i?id=a7a4f78e80a3c06e944e10429ee30ef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" y="4835861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im0-tub-ru.yandex.net/i?id=a7a4f78e80a3c06e944e10429ee30ef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4" y="5623126"/>
            <a:ext cx="187431" cy="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sp>
        <p:nvSpPr>
          <p:cNvPr id="44" name="object 80"/>
          <p:cNvSpPr txBox="1"/>
          <p:nvPr/>
        </p:nvSpPr>
        <p:spPr>
          <a:xfrm>
            <a:off x="8002430" y="4346344"/>
            <a:ext cx="3599320" cy="1868955"/>
          </a:xfrm>
          <a:prstGeom prst="rect">
            <a:avLst/>
          </a:prstGeom>
          <a:ln w="38100">
            <a:solidFill>
              <a:srgbClr val="16355A"/>
            </a:solidFill>
          </a:ln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Кредитные договоры в рамках проектного финансирования </a:t>
            </a:r>
            <a:r>
              <a:rPr lang="ru-RU" sz="1600" b="1" dirty="0">
                <a:solidFill>
                  <a:schemeClr val="accent2"/>
                </a:solidFill>
              </a:rPr>
              <a:t>ограничивают возможность получения застройщиком дополнительного финансирования </a:t>
            </a:r>
            <a:r>
              <a:rPr lang="ru-RU" sz="1600" b="1" dirty="0">
                <a:solidFill>
                  <a:srgbClr val="002060"/>
                </a:solidFill>
              </a:rPr>
              <a:t>при удорожании проекта строительства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245" y="141488"/>
            <a:ext cx="10182947" cy="810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6780" y="2760120"/>
            <a:ext cx="7024447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отсутствуют условия по увеличению лимита финансирования или устанавливаются условия о том, что удорожание стоимости проекта компенсируется за счет собственных средств заемщика;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14" y="4253332"/>
            <a:ext cx="18899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46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44" y="132071"/>
            <a:ext cx="10571257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реализации проектов с применением проектного финансирования в условиях роста себестоимости строительства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6976" y="2759631"/>
            <a:ext cx="7784746" cy="575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just"/>
            <a:r>
              <a:rPr lang="ru-RU" sz="1400" dirty="0"/>
              <a:t>Чтобы избежать негативного сценария в отношении действующих договоров проектного финансирования необходимо: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04" y="1120948"/>
            <a:ext cx="3042532" cy="2281899"/>
          </a:xfrm>
          <a:prstGeom prst="rect">
            <a:avLst/>
          </a:prstGeom>
        </p:spPr>
      </p:pic>
      <p:sp>
        <p:nvSpPr>
          <p:cNvPr id="39" name="object 80"/>
          <p:cNvSpPr txBox="1"/>
          <p:nvPr/>
        </p:nvSpPr>
        <p:spPr>
          <a:xfrm>
            <a:off x="8796000" y="3746125"/>
            <a:ext cx="2700000" cy="1868955"/>
          </a:xfrm>
          <a:prstGeom prst="rect">
            <a:avLst/>
          </a:prstGeom>
          <a:ln w="38100">
            <a:solidFill>
              <a:srgbClr val="16355A"/>
            </a:solidFill>
          </a:ln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Стороны договора должны исходить </a:t>
            </a:r>
            <a:r>
              <a:rPr lang="ru-RU" sz="1600" b="1" dirty="0">
                <a:solidFill>
                  <a:schemeClr val="accent2"/>
                </a:solidFill>
              </a:rPr>
              <a:t>из недопустимости прекращения/приостановления финансирования до окончания строительства!</a:t>
            </a:r>
          </a:p>
          <a:p>
            <a:pPr algn="ctr"/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168" y="1279381"/>
            <a:ext cx="1883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Рост себестоимости </a:t>
            </a:r>
          </a:p>
        </p:txBody>
      </p:sp>
      <p:sp>
        <p:nvSpPr>
          <p:cNvPr id="40" name="object 38"/>
          <p:cNvSpPr/>
          <p:nvPr/>
        </p:nvSpPr>
        <p:spPr>
          <a:xfrm>
            <a:off x="335400" y="1179082"/>
            <a:ext cx="444204" cy="431975"/>
          </a:xfrm>
          <a:custGeom>
            <a:avLst/>
            <a:gdLst/>
            <a:ahLst/>
            <a:cxnLst/>
            <a:rect l="l" t="t" r="r" b="b"/>
            <a:pathLst>
              <a:path w="554989" h="556260">
                <a:moveTo>
                  <a:pt x="537629" y="18923"/>
                </a:moveTo>
                <a:lnTo>
                  <a:pt x="534479" y="11938"/>
                </a:lnTo>
                <a:lnTo>
                  <a:pt x="528993" y="7099"/>
                </a:lnTo>
                <a:lnTo>
                  <a:pt x="523506" y="2247"/>
                </a:lnTo>
                <a:lnTo>
                  <a:pt x="439420" y="9601"/>
                </a:lnTo>
                <a:lnTo>
                  <a:pt x="417258" y="38087"/>
                </a:lnTo>
                <a:lnTo>
                  <a:pt x="420484" y="47675"/>
                </a:lnTo>
                <a:lnTo>
                  <a:pt x="426910" y="55054"/>
                </a:lnTo>
                <a:lnTo>
                  <a:pt x="435648" y="59474"/>
                </a:lnTo>
                <a:lnTo>
                  <a:pt x="445757" y="60248"/>
                </a:lnTo>
                <a:lnTo>
                  <a:pt x="451421" y="59537"/>
                </a:lnTo>
                <a:lnTo>
                  <a:pt x="407631" y="105117"/>
                </a:lnTo>
                <a:lnTo>
                  <a:pt x="362432" y="143344"/>
                </a:lnTo>
                <a:lnTo>
                  <a:pt x="317106" y="174866"/>
                </a:lnTo>
                <a:lnTo>
                  <a:pt x="272910" y="200266"/>
                </a:lnTo>
                <a:lnTo>
                  <a:pt x="231114" y="220192"/>
                </a:lnTo>
                <a:lnTo>
                  <a:pt x="193014" y="235267"/>
                </a:lnTo>
                <a:lnTo>
                  <a:pt x="130467" y="254215"/>
                </a:lnTo>
                <a:lnTo>
                  <a:pt x="79959" y="264680"/>
                </a:lnTo>
                <a:lnTo>
                  <a:pt x="33426" y="270078"/>
                </a:lnTo>
                <a:lnTo>
                  <a:pt x="23571" y="272389"/>
                </a:lnTo>
                <a:lnTo>
                  <a:pt x="15633" y="278104"/>
                </a:lnTo>
                <a:lnTo>
                  <a:pt x="10414" y="286385"/>
                </a:lnTo>
                <a:lnTo>
                  <a:pt x="8712" y="296354"/>
                </a:lnTo>
                <a:lnTo>
                  <a:pt x="10922" y="306070"/>
                </a:lnTo>
                <a:lnTo>
                  <a:pt x="16408" y="313931"/>
                </a:lnTo>
                <a:lnTo>
                  <a:pt x="24422" y="319189"/>
                </a:lnTo>
                <a:lnTo>
                  <a:pt x="34988" y="321094"/>
                </a:lnTo>
                <a:lnTo>
                  <a:pt x="49809" y="320090"/>
                </a:lnTo>
                <a:lnTo>
                  <a:pt x="141224" y="304203"/>
                </a:lnTo>
                <a:lnTo>
                  <a:pt x="208953" y="283781"/>
                </a:lnTo>
                <a:lnTo>
                  <a:pt x="249275" y="268008"/>
                </a:lnTo>
                <a:lnTo>
                  <a:pt x="288264" y="249897"/>
                </a:lnTo>
                <a:lnTo>
                  <a:pt x="325780" y="229552"/>
                </a:lnTo>
                <a:lnTo>
                  <a:pt x="361683" y="207010"/>
                </a:lnTo>
                <a:lnTo>
                  <a:pt x="366395" y="199428"/>
                </a:lnTo>
                <a:lnTo>
                  <a:pt x="361365" y="191973"/>
                </a:lnTo>
                <a:lnTo>
                  <a:pt x="356311" y="190982"/>
                </a:lnTo>
                <a:lnTo>
                  <a:pt x="352577" y="193497"/>
                </a:lnTo>
                <a:lnTo>
                  <a:pt x="317538" y="215493"/>
                </a:lnTo>
                <a:lnTo>
                  <a:pt x="280924" y="235356"/>
                </a:lnTo>
                <a:lnTo>
                  <a:pt x="242862" y="253034"/>
                </a:lnTo>
                <a:lnTo>
                  <a:pt x="203492" y="268439"/>
                </a:lnTo>
                <a:lnTo>
                  <a:pt x="137528" y="288353"/>
                </a:lnTo>
                <a:lnTo>
                  <a:pt x="84569" y="299250"/>
                </a:lnTo>
                <a:lnTo>
                  <a:pt x="34213" y="304812"/>
                </a:lnTo>
                <a:lnTo>
                  <a:pt x="29197" y="304812"/>
                </a:lnTo>
                <a:lnTo>
                  <a:pt x="25146" y="300888"/>
                </a:lnTo>
                <a:lnTo>
                  <a:pt x="24841" y="290779"/>
                </a:lnTo>
                <a:lnTo>
                  <a:pt x="28841" y="286512"/>
                </a:lnTo>
                <a:lnTo>
                  <a:pt x="33934" y="286359"/>
                </a:lnTo>
                <a:lnTo>
                  <a:pt x="46964" y="285419"/>
                </a:lnTo>
                <a:lnTo>
                  <a:pt x="133946" y="270154"/>
                </a:lnTo>
                <a:lnTo>
                  <a:pt x="198513" y="250609"/>
                </a:lnTo>
                <a:lnTo>
                  <a:pt x="271805" y="219138"/>
                </a:lnTo>
                <a:lnTo>
                  <a:pt x="312280" y="196926"/>
                </a:lnTo>
                <a:lnTo>
                  <a:pt x="353999" y="169773"/>
                </a:lnTo>
                <a:lnTo>
                  <a:pt x="396049" y="137223"/>
                </a:lnTo>
                <a:lnTo>
                  <a:pt x="437438" y="98780"/>
                </a:lnTo>
                <a:lnTo>
                  <a:pt x="477227" y="54000"/>
                </a:lnTo>
                <a:lnTo>
                  <a:pt x="481723" y="48412"/>
                </a:lnTo>
                <a:lnTo>
                  <a:pt x="476973" y="39928"/>
                </a:lnTo>
                <a:lnTo>
                  <a:pt x="439204" y="44640"/>
                </a:lnTo>
                <a:lnTo>
                  <a:pt x="434809" y="41668"/>
                </a:lnTo>
                <a:lnTo>
                  <a:pt x="432269" y="31927"/>
                </a:lnTo>
                <a:lnTo>
                  <a:pt x="435991" y="26441"/>
                </a:lnTo>
                <a:lnTo>
                  <a:pt x="516382" y="16383"/>
                </a:lnTo>
                <a:lnTo>
                  <a:pt x="521335" y="20777"/>
                </a:lnTo>
                <a:lnTo>
                  <a:pt x="521335" y="100825"/>
                </a:lnTo>
                <a:lnTo>
                  <a:pt x="517194" y="104978"/>
                </a:lnTo>
                <a:lnTo>
                  <a:pt x="507009" y="104978"/>
                </a:lnTo>
                <a:lnTo>
                  <a:pt x="502869" y="100838"/>
                </a:lnTo>
                <a:lnTo>
                  <a:pt x="502869" y="71335"/>
                </a:lnTo>
                <a:lnTo>
                  <a:pt x="500710" y="68224"/>
                </a:lnTo>
                <a:lnTo>
                  <a:pt x="494385" y="65836"/>
                </a:lnTo>
                <a:lnTo>
                  <a:pt x="490588" y="66852"/>
                </a:lnTo>
                <a:lnTo>
                  <a:pt x="464820" y="96799"/>
                </a:lnTo>
                <a:lnTo>
                  <a:pt x="439724" y="122656"/>
                </a:lnTo>
                <a:lnTo>
                  <a:pt x="413232" y="147015"/>
                </a:lnTo>
                <a:lnTo>
                  <a:pt x="381889" y="172529"/>
                </a:lnTo>
                <a:lnTo>
                  <a:pt x="381228" y="177647"/>
                </a:lnTo>
                <a:lnTo>
                  <a:pt x="386727" y="184772"/>
                </a:lnTo>
                <a:lnTo>
                  <a:pt x="391845" y="185420"/>
                </a:lnTo>
                <a:lnTo>
                  <a:pt x="419696" y="162953"/>
                </a:lnTo>
                <a:lnTo>
                  <a:pt x="443026" y="142049"/>
                </a:lnTo>
                <a:lnTo>
                  <a:pt x="465353" y="120002"/>
                </a:lnTo>
                <a:lnTo>
                  <a:pt x="486600" y="96888"/>
                </a:lnTo>
                <a:lnTo>
                  <a:pt x="488911" y="106413"/>
                </a:lnTo>
                <a:lnTo>
                  <a:pt x="494436" y="114160"/>
                </a:lnTo>
                <a:lnTo>
                  <a:pt x="502424" y="119367"/>
                </a:lnTo>
                <a:lnTo>
                  <a:pt x="512102" y="121272"/>
                </a:lnTo>
                <a:lnTo>
                  <a:pt x="522020" y="119265"/>
                </a:lnTo>
                <a:lnTo>
                  <a:pt x="530136" y="113779"/>
                </a:lnTo>
                <a:lnTo>
                  <a:pt x="535609" y="105664"/>
                </a:lnTo>
                <a:lnTo>
                  <a:pt x="537629" y="95745"/>
                </a:lnTo>
                <a:lnTo>
                  <a:pt x="537629" y="18923"/>
                </a:lnTo>
                <a:close/>
              </a:path>
              <a:path w="554989" h="556260">
                <a:moveTo>
                  <a:pt x="554990" y="543052"/>
                </a:moveTo>
                <a:lnTo>
                  <a:pt x="551345" y="539407"/>
                </a:lnTo>
                <a:lnTo>
                  <a:pt x="494169" y="539407"/>
                </a:lnTo>
                <a:lnTo>
                  <a:pt x="494169" y="225526"/>
                </a:lnTo>
                <a:lnTo>
                  <a:pt x="494169" y="212877"/>
                </a:lnTo>
                <a:lnTo>
                  <a:pt x="490524" y="209232"/>
                </a:lnTo>
                <a:lnTo>
                  <a:pt x="477888" y="209232"/>
                </a:lnTo>
                <a:lnTo>
                  <a:pt x="477888" y="225526"/>
                </a:lnTo>
                <a:lnTo>
                  <a:pt x="477888" y="539407"/>
                </a:lnTo>
                <a:lnTo>
                  <a:pt x="407289" y="539407"/>
                </a:lnTo>
                <a:lnTo>
                  <a:pt x="407289" y="225526"/>
                </a:lnTo>
                <a:lnTo>
                  <a:pt x="477888" y="225526"/>
                </a:lnTo>
                <a:lnTo>
                  <a:pt x="477888" y="209232"/>
                </a:lnTo>
                <a:lnTo>
                  <a:pt x="394639" y="209232"/>
                </a:lnTo>
                <a:lnTo>
                  <a:pt x="390994" y="212877"/>
                </a:lnTo>
                <a:lnTo>
                  <a:pt x="390994" y="539407"/>
                </a:lnTo>
                <a:lnTo>
                  <a:pt x="329082" y="539407"/>
                </a:lnTo>
                <a:lnTo>
                  <a:pt x="329082" y="321106"/>
                </a:lnTo>
                <a:lnTo>
                  <a:pt x="329082" y="308457"/>
                </a:lnTo>
                <a:lnTo>
                  <a:pt x="325437" y="304812"/>
                </a:lnTo>
                <a:lnTo>
                  <a:pt x="312801" y="304812"/>
                </a:lnTo>
                <a:lnTo>
                  <a:pt x="312801" y="321106"/>
                </a:lnTo>
                <a:lnTo>
                  <a:pt x="312801" y="539407"/>
                </a:lnTo>
                <a:lnTo>
                  <a:pt x="242201" y="539407"/>
                </a:lnTo>
                <a:lnTo>
                  <a:pt x="242201" y="321106"/>
                </a:lnTo>
                <a:lnTo>
                  <a:pt x="312801" y="321106"/>
                </a:lnTo>
                <a:lnTo>
                  <a:pt x="312801" y="304812"/>
                </a:lnTo>
                <a:lnTo>
                  <a:pt x="229552" y="304812"/>
                </a:lnTo>
                <a:lnTo>
                  <a:pt x="225907" y="308457"/>
                </a:lnTo>
                <a:lnTo>
                  <a:pt x="225907" y="539407"/>
                </a:lnTo>
                <a:lnTo>
                  <a:pt x="164007" y="539407"/>
                </a:lnTo>
                <a:lnTo>
                  <a:pt x="164007" y="364540"/>
                </a:lnTo>
                <a:lnTo>
                  <a:pt x="164007" y="351904"/>
                </a:lnTo>
                <a:lnTo>
                  <a:pt x="160350" y="348259"/>
                </a:lnTo>
                <a:lnTo>
                  <a:pt x="147713" y="348259"/>
                </a:lnTo>
                <a:lnTo>
                  <a:pt x="147713" y="364540"/>
                </a:lnTo>
                <a:lnTo>
                  <a:pt x="147713" y="539407"/>
                </a:lnTo>
                <a:lnTo>
                  <a:pt x="77114" y="539407"/>
                </a:lnTo>
                <a:lnTo>
                  <a:pt x="77114" y="364540"/>
                </a:lnTo>
                <a:lnTo>
                  <a:pt x="147713" y="364540"/>
                </a:lnTo>
                <a:lnTo>
                  <a:pt x="147713" y="348259"/>
                </a:lnTo>
                <a:lnTo>
                  <a:pt x="64465" y="348259"/>
                </a:lnTo>
                <a:lnTo>
                  <a:pt x="60820" y="351904"/>
                </a:lnTo>
                <a:lnTo>
                  <a:pt x="60820" y="539407"/>
                </a:lnTo>
                <a:lnTo>
                  <a:pt x="3644" y="539407"/>
                </a:lnTo>
                <a:lnTo>
                  <a:pt x="0" y="543052"/>
                </a:lnTo>
                <a:lnTo>
                  <a:pt x="0" y="552056"/>
                </a:lnTo>
                <a:lnTo>
                  <a:pt x="3644" y="555701"/>
                </a:lnTo>
                <a:lnTo>
                  <a:pt x="551345" y="555701"/>
                </a:lnTo>
                <a:lnTo>
                  <a:pt x="554990" y="552056"/>
                </a:lnTo>
                <a:lnTo>
                  <a:pt x="554990" y="543052"/>
                </a:lnTo>
                <a:close/>
              </a:path>
            </a:pathLst>
          </a:custGeom>
          <a:solidFill>
            <a:srgbClr val="EB62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59005" y="1207604"/>
            <a:ext cx="290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повышение стоимости </a:t>
            </a:r>
          </a:p>
          <a:p>
            <a:pPr algn="just"/>
            <a:r>
              <a:rPr lang="ru-RU" sz="1400" b="1" dirty="0">
                <a:ea typeface="Calibri" panose="020F0502020204030204" pitchFamily="34" charset="0"/>
              </a:rPr>
              <a:t>проектного финансирования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080" y="1751510"/>
            <a:ext cx="22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превышение </a:t>
            </a:r>
          </a:p>
          <a:p>
            <a:pPr algn="just"/>
            <a:r>
              <a:rPr lang="ru-RU" sz="1400" b="1" dirty="0">
                <a:ea typeface="Calibri" panose="020F0502020204030204" pitchFamily="34" charset="0"/>
              </a:rPr>
              <a:t>кредитного лимита</a:t>
            </a:r>
            <a:endParaRPr lang="en-US" sz="1400" b="1" dirty="0"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6477" y="1794553"/>
            <a:ext cx="215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прекращение финансирования</a:t>
            </a:r>
            <a:endParaRPr lang="en-US" sz="1400" b="1" dirty="0"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3305" y="1674614"/>
            <a:ext cx="1636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>
                <a:ea typeface="Calibri" panose="020F0502020204030204" pitchFamily="34" charset="0"/>
              </a:rPr>
              <a:t>остановка проекта</a:t>
            </a:r>
            <a:endParaRPr lang="en-US" sz="1400" b="1" dirty="0">
              <a:ea typeface="Calibri" panose="020F0502020204030204" pitchFamily="34" charset="0"/>
            </a:endParaRPr>
          </a:p>
        </p:txBody>
      </p:sp>
      <p:grpSp>
        <p:nvGrpSpPr>
          <p:cNvPr id="41" name="object 37"/>
          <p:cNvGrpSpPr/>
          <p:nvPr/>
        </p:nvGrpSpPr>
        <p:grpSpPr>
          <a:xfrm>
            <a:off x="3249886" y="1230841"/>
            <a:ext cx="469087" cy="380664"/>
            <a:chOff x="706112" y="7290118"/>
            <a:chExt cx="554990" cy="452120"/>
          </a:xfrm>
        </p:grpSpPr>
        <p:sp>
          <p:nvSpPr>
            <p:cNvPr id="42" name="object 38"/>
            <p:cNvSpPr/>
            <p:nvPr/>
          </p:nvSpPr>
          <p:spPr>
            <a:xfrm>
              <a:off x="706107" y="7290129"/>
              <a:ext cx="452120" cy="452120"/>
            </a:xfrm>
            <a:custGeom>
              <a:avLst/>
              <a:gdLst/>
              <a:ahLst/>
              <a:cxnLst/>
              <a:rect l="l" t="t" r="r" b="b"/>
              <a:pathLst>
                <a:path w="452119" h="452120">
                  <a:moveTo>
                    <a:pt x="409028" y="225755"/>
                  </a:moveTo>
                  <a:lnTo>
                    <a:pt x="402463" y="177088"/>
                  </a:lnTo>
                  <a:lnTo>
                    <a:pt x="383971" y="133324"/>
                  </a:lnTo>
                  <a:lnTo>
                    <a:pt x="355282" y="96227"/>
                  </a:lnTo>
                  <a:lnTo>
                    <a:pt x="318185" y="67538"/>
                  </a:lnTo>
                  <a:lnTo>
                    <a:pt x="274421" y="49034"/>
                  </a:lnTo>
                  <a:lnTo>
                    <a:pt x="225755" y="42481"/>
                  </a:lnTo>
                  <a:lnTo>
                    <a:pt x="177088" y="49034"/>
                  </a:lnTo>
                  <a:lnTo>
                    <a:pt x="133324" y="67538"/>
                  </a:lnTo>
                  <a:lnTo>
                    <a:pt x="96215" y="96227"/>
                  </a:lnTo>
                  <a:lnTo>
                    <a:pt x="67538" y="133324"/>
                  </a:lnTo>
                  <a:lnTo>
                    <a:pt x="49034" y="177088"/>
                  </a:lnTo>
                  <a:lnTo>
                    <a:pt x="42481" y="225755"/>
                  </a:lnTo>
                  <a:lnTo>
                    <a:pt x="49034" y="274421"/>
                  </a:lnTo>
                  <a:lnTo>
                    <a:pt x="67538" y="318198"/>
                  </a:lnTo>
                  <a:lnTo>
                    <a:pt x="96215" y="355295"/>
                  </a:lnTo>
                  <a:lnTo>
                    <a:pt x="133324" y="383984"/>
                  </a:lnTo>
                  <a:lnTo>
                    <a:pt x="177088" y="402488"/>
                  </a:lnTo>
                  <a:lnTo>
                    <a:pt x="225755" y="409041"/>
                  </a:lnTo>
                  <a:lnTo>
                    <a:pt x="249301" y="407530"/>
                  </a:lnTo>
                  <a:lnTo>
                    <a:pt x="294627" y="395643"/>
                  </a:lnTo>
                  <a:lnTo>
                    <a:pt x="307784" y="371284"/>
                  </a:lnTo>
                  <a:lnTo>
                    <a:pt x="288505" y="380580"/>
                  </a:lnTo>
                  <a:lnTo>
                    <a:pt x="268224" y="387311"/>
                  </a:lnTo>
                  <a:lnTo>
                    <a:pt x="247205" y="391401"/>
                  </a:lnTo>
                  <a:lnTo>
                    <a:pt x="225755" y="392785"/>
                  </a:lnTo>
                  <a:lnTo>
                    <a:pt x="181406" y="386803"/>
                  </a:lnTo>
                  <a:lnTo>
                    <a:pt x="141528" y="369951"/>
                  </a:lnTo>
                  <a:lnTo>
                    <a:pt x="107708" y="343801"/>
                  </a:lnTo>
                  <a:lnTo>
                    <a:pt x="81572" y="309994"/>
                  </a:lnTo>
                  <a:lnTo>
                    <a:pt x="64706" y="270103"/>
                  </a:lnTo>
                  <a:lnTo>
                    <a:pt x="58737" y="225755"/>
                  </a:lnTo>
                  <a:lnTo>
                    <a:pt x="64706" y="181406"/>
                  </a:lnTo>
                  <a:lnTo>
                    <a:pt x="81572" y="141528"/>
                  </a:lnTo>
                  <a:lnTo>
                    <a:pt x="107708" y="107708"/>
                  </a:lnTo>
                  <a:lnTo>
                    <a:pt x="141528" y="81572"/>
                  </a:lnTo>
                  <a:lnTo>
                    <a:pt x="181406" y="64719"/>
                  </a:lnTo>
                  <a:lnTo>
                    <a:pt x="225755" y="58737"/>
                  </a:lnTo>
                  <a:lnTo>
                    <a:pt x="270103" y="64719"/>
                  </a:lnTo>
                  <a:lnTo>
                    <a:pt x="309981" y="81572"/>
                  </a:lnTo>
                  <a:lnTo>
                    <a:pt x="343789" y="107708"/>
                  </a:lnTo>
                  <a:lnTo>
                    <a:pt x="369938" y="141528"/>
                  </a:lnTo>
                  <a:lnTo>
                    <a:pt x="386791" y="181406"/>
                  </a:lnTo>
                  <a:lnTo>
                    <a:pt x="392772" y="225755"/>
                  </a:lnTo>
                  <a:lnTo>
                    <a:pt x="392772" y="232892"/>
                  </a:lnTo>
                  <a:lnTo>
                    <a:pt x="392315" y="240055"/>
                  </a:lnTo>
                  <a:lnTo>
                    <a:pt x="390855" y="251523"/>
                  </a:lnTo>
                  <a:lnTo>
                    <a:pt x="394004" y="255600"/>
                  </a:lnTo>
                  <a:lnTo>
                    <a:pt x="402907" y="256730"/>
                  </a:lnTo>
                  <a:lnTo>
                    <a:pt x="406984" y="253580"/>
                  </a:lnTo>
                  <a:lnTo>
                    <a:pt x="408533" y="241439"/>
                  </a:lnTo>
                  <a:lnTo>
                    <a:pt x="409028" y="233578"/>
                  </a:lnTo>
                  <a:lnTo>
                    <a:pt x="409028" y="225755"/>
                  </a:lnTo>
                  <a:close/>
                </a:path>
                <a:path w="452119" h="452120">
                  <a:moveTo>
                    <a:pt x="451497" y="225767"/>
                  </a:moveTo>
                  <a:lnTo>
                    <a:pt x="446900" y="180314"/>
                  </a:lnTo>
                  <a:lnTo>
                    <a:pt x="433730" y="137972"/>
                  </a:lnTo>
                  <a:lnTo>
                    <a:pt x="412889" y="99618"/>
                  </a:lnTo>
                  <a:lnTo>
                    <a:pt x="385305" y="66192"/>
                  </a:lnTo>
                  <a:lnTo>
                    <a:pt x="351878" y="38608"/>
                  </a:lnTo>
                  <a:lnTo>
                    <a:pt x="313537" y="17767"/>
                  </a:lnTo>
                  <a:lnTo>
                    <a:pt x="271195" y="4584"/>
                  </a:lnTo>
                  <a:lnTo>
                    <a:pt x="225755" y="0"/>
                  </a:lnTo>
                  <a:lnTo>
                    <a:pt x="180314" y="4584"/>
                  </a:lnTo>
                  <a:lnTo>
                    <a:pt x="137960" y="17767"/>
                  </a:lnTo>
                  <a:lnTo>
                    <a:pt x="99618" y="38608"/>
                  </a:lnTo>
                  <a:lnTo>
                    <a:pt x="66192" y="66192"/>
                  </a:lnTo>
                  <a:lnTo>
                    <a:pt x="38608" y="99618"/>
                  </a:lnTo>
                  <a:lnTo>
                    <a:pt x="17767" y="137972"/>
                  </a:lnTo>
                  <a:lnTo>
                    <a:pt x="4597" y="180314"/>
                  </a:lnTo>
                  <a:lnTo>
                    <a:pt x="0" y="225767"/>
                  </a:lnTo>
                  <a:lnTo>
                    <a:pt x="4597" y="271208"/>
                  </a:lnTo>
                  <a:lnTo>
                    <a:pt x="17767" y="313550"/>
                  </a:lnTo>
                  <a:lnTo>
                    <a:pt x="38608" y="351904"/>
                  </a:lnTo>
                  <a:lnTo>
                    <a:pt x="66192" y="385318"/>
                  </a:lnTo>
                  <a:lnTo>
                    <a:pt x="99618" y="412915"/>
                  </a:lnTo>
                  <a:lnTo>
                    <a:pt x="137960" y="433755"/>
                  </a:lnTo>
                  <a:lnTo>
                    <a:pt x="180314" y="446925"/>
                  </a:lnTo>
                  <a:lnTo>
                    <a:pt x="225755" y="451523"/>
                  </a:lnTo>
                  <a:lnTo>
                    <a:pt x="248539" y="450392"/>
                  </a:lnTo>
                  <a:lnTo>
                    <a:pt x="292785" y="441413"/>
                  </a:lnTo>
                  <a:lnTo>
                    <a:pt x="307708" y="418630"/>
                  </a:lnTo>
                  <a:lnTo>
                    <a:pt x="287959" y="425881"/>
                  </a:lnTo>
                  <a:lnTo>
                    <a:pt x="267665" y="431076"/>
                  </a:lnTo>
                  <a:lnTo>
                    <a:pt x="246900" y="434213"/>
                  </a:lnTo>
                  <a:lnTo>
                    <a:pt x="225755" y="435267"/>
                  </a:lnTo>
                  <a:lnTo>
                    <a:pt x="177774" y="429717"/>
                  </a:lnTo>
                  <a:lnTo>
                    <a:pt x="133705" y="413931"/>
                  </a:lnTo>
                  <a:lnTo>
                    <a:pt x="94805" y="389178"/>
                  </a:lnTo>
                  <a:lnTo>
                    <a:pt x="62344" y="356717"/>
                  </a:lnTo>
                  <a:lnTo>
                    <a:pt x="37592" y="317817"/>
                  </a:lnTo>
                  <a:lnTo>
                    <a:pt x="21805" y="273735"/>
                  </a:lnTo>
                  <a:lnTo>
                    <a:pt x="16268" y="225767"/>
                  </a:lnTo>
                  <a:lnTo>
                    <a:pt x="21805" y="177787"/>
                  </a:lnTo>
                  <a:lnTo>
                    <a:pt x="37592" y="133705"/>
                  </a:lnTo>
                  <a:lnTo>
                    <a:pt x="62344" y="94805"/>
                  </a:lnTo>
                  <a:lnTo>
                    <a:pt x="94805" y="62344"/>
                  </a:lnTo>
                  <a:lnTo>
                    <a:pt x="133705" y="37592"/>
                  </a:lnTo>
                  <a:lnTo>
                    <a:pt x="177774" y="21805"/>
                  </a:lnTo>
                  <a:lnTo>
                    <a:pt x="225755" y="16268"/>
                  </a:lnTo>
                  <a:lnTo>
                    <a:pt x="273723" y="21805"/>
                  </a:lnTo>
                  <a:lnTo>
                    <a:pt x="317792" y="37592"/>
                  </a:lnTo>
                  <a:lnTo>
                    <a:pt x="356692" y="62344"/>
                  </a:lnTo>
                  <a:lnTo>
                    <a:pt x="389153" y="94805"/>
                  </a:lnTo>
                  <a:lnTo>
                    <a:pt x="413918" y="133705"/>
                  </a:lnTo>
                  <a:lnTo>
                    <a:pt x="429691" y="177787"/>
                  </a:lnTo>
                  <a:lnTo>
                    <a:pt x="435241" y="225767"/>
                  </a:lnTo>
                  <a:lnTo>
                    <a:pt x="435241" y="232841"/>
                  </a:lnTo>
                  <a:lnTo>
                    <a:pt x="434886" y="239979"/>
                  </a:lnTo>
                  <a:lnTo>
                    <a:pt x="433730" y="251460"/>
                  </a:lnTo>
                  <a:lnTo>
                    <a:pt x="436981" y="255447"/>
                  </a:lnTo>
                  <a:lnTo>
                    <a:pt x="445922" y="256336"/>
                  </a:lnTo>
                  <a:lnTo>
                    <a:pt x="449910" y="253085"/>
                  </a:lnTo>
                  <a:lnTo>
                    <a:pt x="451116" y="241071"/>
                  </a:lnTo>
                  <a:lnTo>
                    <a:pt x="451497" y="233387"/>
                  </a:lnTo>
                  <a:lnTo>
                    <a:pt x="451497" y="225767"/>
                  </a:lnTo>
                  <a:close/>
                </a:path>
              </a:pathLst>
            </a:custGeom>
            <a:solidFill>
              <a:srgbClr val="EB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1042959" y="7562793"/>
              <a:ext cx="218147" cy="1788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843520" y="7404955"/>
              <a:ext cx="178854" cy="219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54" name="Picture 10" descr="https://static1.bigstockphoto.com/7/8/2/large1500/28753348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b="17732"/>
          <a:stretch/>
        </p:blipFill>
        <p:spPr bwMode="auto">
          <a:xfrm>
            <a:off x="311198" y="1812030"/>
            <a:ext cx="492108" cy="4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трелка вправо 45"/>
          <p:cNvSpPr/>
          <p:nvPr/>
        </p:nvSpPr>
        <p:spPr>
          <a:xfrm>
            <a:off x="8108962" y="1711734"/>
            <a:ext cx="297925" cy="255309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bject 44"/>
          <p:cNvSpPr/>
          <p:nvPr/>
        </p:nvSpPr>
        <p:spPr>
          <a:xfrm rot="16200000">
            <a:off x="5617826" y="1788391"/>
            <a:ext cx="1521735" cy="83810"/>
          </a:xfrm>
          <a:custGeom>
            <a:avLst/>
            <a:gdLst/>
            <a:ahLst/>
            <a:cxnLst/>
            <a:rect l="l" t="t" r="r" b="b"/>
            <a:pathLst>
              <a:path w="2875915" h="70485">
                <a:moveTo>
                  <a:pt x="2875749" y="0"/>
                </a:moveTo>
                <a:lnTo>
                  <a:pt x="1477124" y="0"/>
                </a:lnTo>
                <a:lnTo>
                  <a:pt x="1426870" y="70396"/>
                </a:lnTo>
                <a:lnTo>
                  <a:pt x="1365796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ED6C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112"/>
          <p:cNvGrpSpPr/>
          <p:nvPr/>
        </p:nvGrpSpPr>
        <p:grpSpPr>
          <a:xfrm>
            <a:off x="3283067" y="1850158"/>
            <a:ext cx="479372" cy="411739"/>
            <a:chOff x="8369603" y="4437065"/>
            <a:chExt cx="309245" cy="308610"/>
          </a:xfrm>
        </p:grpSpPr>
        <p:sp>
          <p:nvSpPr>
            <p:cNvPr id="49" name="object 113"/>
            <p:cNvSpPr/>
            <p:nvPr/>
          </p:nvSpPr>
          <p:spPr>
            <a:xfrm>
              <a:off x="8390151" y="4467894"/>
              <a:ext cx="288323" cy="2568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4"/>
            <p:cNvSpPr/>
            <p:nvPr/>
          </p:nvSpPr>
          <p:spPr>
            <a:xfrm>
              <a:off x="8369603" y="4437065"/>
              <a:ext cx="236854" cy="308610"/>
            </a:xfrm>
            <a:custGeom>
              <a:avLst/>
              <a:gdLst/>
              <a:ahLst/>
              <a:cxnLst/>
              <a:rect l="l" t="t" r="r" b="b"/>
              <a:pathLst>
                <a:path w="236854" h="308610">
                  <a:moveTo>
                    <a:pt x="229438" y="0"/>
                  </a:moveTo>
                  <a:lnTo>
                    <a:pt x="6896" y="0"/>
                  </a:lnTo>
                  <a:lnTo>
                    <a:pt x="0" y="6896"/>
                  </a:lnTo>
                  <a:lnTo>
                    <a:pt x="0" y="301383"/>
                  </a:lnTo>
                  <a:lnTo>
                    <a:pt x="6896" y="308279"/>
                  </a:lnTo>
                  <a:lnTo>
                    <a:pt x="229438" y="308279"/>
                  </a:lnTo>
                  <a:lnTo>
                    <a:pt x="236347" y="301383"/>
                  </a:lnTo>
                  <a:lnTo>
                    <a:pt x="236347" y="238645"/>
                  </a:lnTo>
                  <a:lnTo>
                    <a:pt x="234035" y="236347"/>
                  </a:lnTo>
                  <a:lnTo>
                    <a:pt x="231203" y="236347"/>
                  </a:lnTo>
                  <a:lnTo>
                    <a:pt x="228371" y="236347"/>
                  </a:lnTo>
                  <a:lnTo>
                    <a:pt x="226060" y="238645"/>
                  </a:lnTo>
                  <a:lnTo>
                    <a:pt x="226060" y="295706"/>
                  </a:lnTo>
                  <a:lnTo>
                    <a:pt x="223761" y="298005"/>
                  </a:lnTo>
                  <a:lnTo>
                    <a:pt x="12573" y="298005"/>
                  </a:lnTo>
                  <a:lnTo>
                    <a:pt x="10274" y="295706"/>
                  </a:lnTo>
                  <a:lnTo>
                    <a:pt x="10274" y="12573"/>
                  </a:lnTo>
                  <a:lnTo>
                    <a:pt x="12573" y="10274"/>
                  </a:lnTo>
                  <a:lnTo>
                    <a:pt x="223761" y="10274"/>
                  </a:lnTo>
                  <a:lnTo>
                    <a:pt x="226060" y="12573"/>
                  </a:lnTo>
                  <a:lnTo>
                    <a:pt x="226060" y="114744"/>
                  </a:lnTo>
                  <a:lnTo>
                    <a:pt x="228371" y="117043"/>
                  </a:lnTo>
                  <a:lnTo>
                    <a:pt x="234035" y="117043"/>
                  </a:lnTo>
                  <a:lnTo>
                    <a:pt x="236347" y="114744"/>
                  </a:lnTo>
                  <a:lnTo>
                    <a:pt x="236347" y="6896"/>
                  </a:lnTo>
                  <a:lnTo>
                    <a:pt x="229438" y="0"/>
                  </a:lnTo>
                  <a:close/>
                </a:path>
              </a:pathLst>
            </a:custGeom>
            <a:solidFill>
              <a:srgbClr val="EB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3249882" y="1801458"/>
            <a:ext cx="511977" cy="5993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3148459" y="1801458"/>
            <a:ext cx="478328" cy="589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3" name="object 55"/>
          <p:cNvGrpSpPr/>
          <p:nvPr/>
        </p:nvGrpSpPr>
        <p:grpSpPr>
          <a:xfrm>
            <a:off x="3544841" y="2113982"/>
            <a:ext cx="328930" cy="267970"/>
            <a:chOff x="722635" y="9066717"/>
            <a:chExt cx="328930" cy="267970"/>
          </a:xfrm>
        </p:grpSpPr>
        <p:sp>
          <p:nvSpPr>
            <p:cNvPr id="64" name="object 56"/>
            <p:cNvSpPr/>
            <p:nvPr/>
          </p:nvSpPr>
          <p:spPr>
            <a:xfrm>
              <a:off x="722635" y="9066717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69" h="267970">
                  <a:moveTo>
                    <a:pt x="133718" y="0"/>
                  </a:moveTo>
                  <a:lnTo>
                    <a:pt x="91501" y="6829"/>
                  </a:lnTo>
                  <a:lnTo>
                    <a:pt x="54800" y="25837"/>
                  </a:lnTo>
                  <a:lnTo>
                    <a:pt x="25836" y="54803"/>
                  </a:lnTo>
                  <a:lnTo>
                    <a:pt x="6829" y="91508"/>
                  </a:lnTo>
                  <a:lnTo>
                    <a:pt x="0" y="133731"/>
                  </a:lnTo>
                  <a:lnTo>
                    <a:pt x="6829" y="175952"/>
                  </a:lnTo>
                  <a:lnTo>
                    <a:pt x="25836" y="212653"/>
                  </a:lnTo>
                  <a:lnTo>
                    <a:pt x="54800" y="241616"/>
                  </a:lnTo>
                  <a:lnTo>
                    <a:pt x="91501" y="260621"/>
                  </a:lnTo>
                  <a:lnTo>
                    <a:pt x="133718" y="267449"/>
                  </a:lnTo>
                  <a:lnTo>
                    <a:pt x="147226" y="266781"/>
                  </a:lnTo>
                  <a:lnTo>
                    <a:pt x="160480" y="264783"/>
                  </a:lnTo>
                  <a:lnTo>
                    <a:pt x="173433" y="261464"/>
                  </a:lnTo>
                  <a:lnTo>
                    <a:pt x="188493" y="255790"/>
                  </a:lnTo>
                  <a:lnTo>
                    <a:pt x="189623" y="252958"/>
                  </a:lnTo>
                  <a:lnTo>
                    <a:pt x="187540" y="248069"/>
                  </a:lnTo>
                  <a:lnTo>
                    <a:pt x="184721" y="246926"/>
                  </a:lnTo>
                  <a:lnTo>
                    <a:pt x="182270" y="247967"/>
                  </a:lnTo>
                  <a:lnTo>
                    <a:pt x="170571" y="252266"/>
                  </a:lnTo>
                  <a:lnTo>
                    <a:pt x="158551" y="255347"/>
                  </a:lnTo>
                  <a:lnTo>
                    <a:pt x="146253" y="257202"/>
                  </a:lnTo>
                  <a:lnTo>
                    <a:pt x="133718" y="257822"/>
                  </a:lnTo>
                  <a:lnTo>
                    <a:pt x="85468" y="248056"/>
                  </a:lnTo>
                  <a:lnTo>
                    <a:pt x="46023" y="221437"/>
                  </a:lnTo>
                  <a:lnTo>
                    <a:pt x="19405" y="181988"/>
                  </a:lnTo>
                  <a:lnTo>
                    <a:pt x="9639" y="133731"/>
                  </a:lnTo>
                  <a:lnTo>
                    <a:pt x="19405" y="85471"/>
                  </a:lnTo>
                  <a:lnTo>
                    <a:pt x="46023" y="46018"/>
                  </a:lnTo>
                  <a:lnTo>
                    <a:pt x="85468" y="19395"/>
                  </a:lnTo>
                  <a:lnTo>
                    <a:pt x="133718" y="9626"/>
                  </a:lnTo>
                  <a:lnTo>
                    <a:pt x="181975" y="19395"/>
                  </a:lnTo>
                  <a:lnTo>
                    <a:pt x="221424" y="46018"/>
                  </a:lnTo>
                  <a:lnTo>
                    <a:pt x="248043" y="85471"/>
                  </a:lnTo>
                  <a:lnTo>
                    <a:pt x="257810" y="133731"/>
                  </a:lnTo>
                  <a:lnTo>
                    <a:pt x="257606" y="142151"/>
                  </a:lnTo>
                  <a:lnTo>
                    <a:pt x="256921" y="148945"/>
                  </a:lnTo>
                  <a:lnTo>
                    <a:pt x="258851" y="151307"/>
                  </a:lnTo>
                  <a:lnTo>
                    <a:pt x="264134" y="151841"/>
                  </a:lnTo>
                  <a:lnTo>
                    <a:pt x="266496" y="149910"/>
                  </a:lnTo>
                  <a:lnTo>
                    <a:pt x="267220" y="142798"/>
                  </a:lnTo>
                  <a:lnTo>
                    <a:pt x="267449" y="133731"/>
                  </a:lnTo>
                  <a:lnTo>
                    <a:pt x="260619" y="91508"/>
                  </a:lnTo>
                  <a:lnTo>
                    <a:pt x="241612" y="54803"/>
                  </a:lnTo>
                  <a:lnTo>
                    <a:pt x="212645" y="25837"/>
                  </a:lnTo>
                  <a:lnTo>
                    <a:pt x="175941" y="6829"/>
                  </a:lnTo>
                  <a:lnTo>
                    <a:pt x="133718" y="0"/>
                  </a:lnTo>
                  <a:close/>
                </a:path>
              </a:pathLst>
            </a:custGeom>
            <a:solidFill>
              <a:srgbClr val="F188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7"/>
            <p:cNvSpPr/>
            <p:nvPr/>
          </p:nvSpPr>
          <p:spPr>
            <a:xfrm>
              <a:off x="747800" y="9091877"/>
              <a:ext cx="303579" cy="2422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2614113" y="1446414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14114" y="1395069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888496" y="1283253"/>
            <a:ext cx="97839" cy="14651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868160" y="1429763"/>
            <a:ext cx="114326" cy="124832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6000" y="4041744"/>
            <a:ext cx="7548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Разработать рекомендации по исключению из кредитного договора условий, препятствующих предоставлению дополнительного финансирования при удорожании проекта строительства в связи с существенным повышением цен на строительные материалы;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06000" y="4919589"/>
            <a:ext cx="747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Разработать порядок внесения изменений в кредитной договор в части увеличения кредитного лимита, установления предельных сроков внесения таких изменений;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73068" y="5544646"/>
            <a:ext cx="7420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Разработать порядок корректировки основных параметров проекта в ходе его реализации (себестоимость, рентабельность, ресурсы, сроки реализации, бюджет и т.д.)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6000" y="3143090"/>
            <a:ext cx="74735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1400" dirty="0"/>
              <a:t>Кредитным учреждениям просчитать себестоимость проекта и требуемые кредитные лимиты с учетом текущего и перспективного роста цен на строительные материалы;</a:t>
            </a:r>
          </a:p>
        </p:txBody>
      </p:sp>
      <p:sp>
        <p:nvSpPr>
          <p:cNvPr id="86" name="Стрелка вправо 85"/>
          <p:cNvSpPr/>
          <p:nvPr/>
        </p:nvSpPr>
        <p:spPr>
          <a:xfrm>
            <a:off x="335401" y="3513731"/>
            <a:ext cx="270600" cy="23239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>
            <a:off x="335399" y="4135616"/>
            <a:ext cx="270601" cy="22797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343007" y="4936449"/>
            <a:ext cx="270601" cy="22797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>
            <a:off x="350780" y="5629635"/>
            <a:ext cx="270601" cy="227974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0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71" y="187965"/>
            <a:ext cx="10182947" cy="810256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788566" y="1384086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788567" y="1332741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062949" y="1220925"/>
            <a:ext cx="97839" cy="14651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042613" y="1367435"/>
            <a:ext cx="114326" cy="124832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621328" y="2127461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621329" y="2076116"/>
            <a:ext cx="337459" cy="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895711" y="1964300"/>
            <a:ext cx="97839" cy="146510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875375" y="2110810"/>
            <a:ext cx="114326" cy="124832"/>
          </a:xfrm>
          <a:prstGeom prst="line">
            <a:avLst/>
          </a:prstGeom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10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2285E47-1A9F-40B3-BC60-C432E27E1526}"/>
              </a:ext>
            </a:extLst>
          </p:cNvPr>
          <p:cNvSpPr/>
          <p:nvPr/>
        </p:nvSpPr>
        <p:spPr>
          <a:xfrm>
            <a:off x="0" y="-7966"/>
            <a:ext cx="12192000" cy="825286"/>
          </a:xfrm>
          <a:prstGeom prst="rect">
            <a:avLst/>
          </a:prstGeom>
          <a:solidFill>
            <a:schemeClr val="dk1">
              <a:alpha val="1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7E9D4FA-13EB-44CF-AF64-893E7F60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1" y="2185745"/>
            <a:ext cx="3837669" cy="349696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44" y="132071"/>
            <a:ext cx="10571257" cy="778048"/>
          </a:xfrm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проблемы реализации проектов жилищного строительства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47237"/>
            <a:ext cx="729987" cy="730811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4164" y="1392686"/>
            <a:ext cx="4428894" cy="882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ED7D31"/>
                </a:solidFill>
              </a:rPr>
              <a:t>В настоящее время реализация проектов жилищного строительства осуществляется в условиях</a:t>
            </a:r>
            <a:r>
              <a:rPr lang="ru-RU" sz="1600" dirty="0">
                <a:solidFill>
                  <a:srgbClr val="ED7D31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9935" y="2407530"/>
            <a:ext cx="20981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нестабильности покупательского спроса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495" y="3188053"/>
            <a:ext cx="204678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увеличения ключевой ставки и кредитной нагрузки на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8611" y="3255229"/>
            <a:ext cx="181113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дефицита оборотных средств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3408" y="4263421"/>
            <a:ext cx="174981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короткого горизонта планирования инвестиционно-строительной деятельности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66000" y="2300680"/>
            <a:ext cx="3178192" cy="2318211"/>
          </a:xfrm>
          <a:prstGeom prst="rect">
            <a:avLst/>
          </a:prstGeom>
          <a:ln w="254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166000" y="4625106"/>
            <a:ext cx="3240278" cy="90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6613944" y="4656829"/>
            <a:ext cx="1418264" cy="6022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Построенная часть здания 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6576186" y="3750495"/>
            <a:ext cx="1418264" cy="6022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Еще не построенная часть здания </a:t>
            </a:r>
          </a:p>
        </p:txBody>
      </p:sp>
      <p:pic>
        <p:nvPicPr>
          <p:cNvPr id="5122" name="Picture 2" descr="https://free-images.com/or/8709/seminar_salaried_worker_businessma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9"/>
          <a:stretch/>
        </p:blipFill>
        <p:spPr bwMode="auto">
          <a:xfrm>
            <a:off x="5189459" y="3474000"/>
            <a:ext cx="1495742" cy="18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ject 99"/>
          <p:cNvSpPr/>
          <p:nvPr/>
        </p:nvSpPr>
        <p:spPr>
          <a:xfrm flipH="1">
            <a:off x="2614666" y="2454689"/>
            <a:ext cx="57059" cy="27341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252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00"/>
          <p:cNvSpPr/>
          <p:nvPr/>
        </p:nvSpPr>
        <p:spPr>
          <a:xfrm flipV="1">
            <a:off x="524977" y="2868841"/>
            <a:ext cx="4314890" cy="45719"/>
          </a:xfrm>
          <a:custGeom>
            <a:avLst/>
            <a:gdLst/>
            <a:ahLst/>
            <a:cxnLst/>
            <a:rect l="l" t="t" r="r" b="b"/>
            <a:pathLst>
              <a:path w="5631815">
                <a:moveTo>
                  <a:pt x="5631649" y="0"/>
                </a:moveTo>
                <a:lnTo>
                  <a:pt x="0" y="0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64265" y="1269215"/>
            <a:ext cx="4476405" cy="4668025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3019" y="4284077"/>
            <a:ext cx="18099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низкой доступности проектного финансирования для региональных застройщиков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7519" y="2389471"/>
            <a:ext cx="181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роста себестоимости строительства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07693" y="1464896"/>
            <a:ext cx="2681630" cy="636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Степень готовности строительства менее 30%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4" name="object 100"/>
          <p:cNvSpPr/>
          <p:nvPr/>
        </p:nvSpPr>
        <p:spPr>
          <a:xfrm flipV="1">
            <a:off x="691989" y="3957523"/>
            <a:ext cx="3957753" cy="98245"/>
          </a:xfrm>
          <a:custGeom>
            <a:avLst/>
            <a:gdLst/>
            <a:ahLst/>
            <a:cxnLst/>
            <a:rect l="l" t="t" r="r" b="b"/>
            <a:pathLst>
              <a:path w="5631815">
                <a:moveTo>
                  <a:pt x="5631649" y="0"/>
                </a:moveTo>
                <a:lnTo>
                  <a:pt x="0" y="0"/>
                </a:lnTo>
              </a:path>
            </a:pathLst>
          </a:custGeom>
          <a:ln w="4953">
            <a:solidFill>
              <a:srgbClr val="0F45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/>
          <a:srcRect b="12528"/>
          <a:stretch/>
        </p:blipFill>
        <p:spPr>
          <a:xfrm>
            <a:off x="5691119" y="6274478"/>
            <a:ext cx="6496050" cy="591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040" y="203690"/>
            <a:ext cx="10182947" cy="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84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9800</TotalTime>
  <Words>1653</Words>
  <Application>Microsoft Office PowerPoint</Application>
  <PresentationFormat>Произвольный</PresentationFormat>
  <Paragraphs>357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Средняя фактическая стоимость строительства 1 кв. м. жилья</vt:lpstr>
      <vt:lpstr>Средние цены на основные материалы, детали, конструкции в 2020 году</vt:lpstr>
      <vt:lpstr>Рост цены на основные материалы в 2021 году в Новосибирске</vt:lpstr>
      <vt:lpstr>Презентация PowerPoint</vt:lpstr>
      <vt:lpstr>Себестоимость строительных материалов в структуре расходования средств застройщиком</vt:lpstr>
      <vt:lpstr>Условия кредитных договоров в рамках проектного финансирования</vt:lpstr>
      <vt:lpstr>Риски реализации проектов с применением проектного финансирования в условиях роста себестоимости строительства</vt:lpstr>
      <vt:lpstr>Текущие проблемы реализации проектов жилищного строительства</vt:lpstr>
      <vt:lpstr>Первоочередные меры по стабилизации жилищного строительства в условиях  повышения цен на основные строительные материалы</vt:lpstr>
      <vt:lpstr>Льготная ипотека, как важнейший ресурс для сохранения  инвестиционной устойчивости проектов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165</cp:revision>
  <cp:lastPrinted>2021-05-27T06:45:45Z</cp:lastPrinted>
  <dcterms:created xsi:type="dcterms:W3CDTF">2020-04-24T17:08:42Z</dcterms:created>
  <dcterms:modified xsi:type="dcterms:W3CDTF">2021-06-17T07:16:32Z</dcterms:modified>
</cp:coreProperties>
</file>