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516" r:id="rId2"/>
    <p:sldId id="535" r:id="rId3"/>
    <p:sldId id="519" r:id="rId4"/>
    <p:sldId id="521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8FF"/>
    <a:srgbClr val="1AF315"/>
    <a:srgbClr val="FF0000"/>
    <a:srgbClr val="005C9B"/>
    <a:srgbClr val="FFFFFF"/>
    <a:srgbClr val="FF66FF"/>
    <a:srgbClr val="005C9C"/>
    <a:srgbClr val="D0D0D3"/>
    <a:srgbClr val="D8D8D8"/>
    <a:srgbClr val="005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2290" autoAdjust="0"/>
  </p:normalViewPr>
  <p:slideViewPr>
    <p:cSldViewPr snapToGrid="0">
      <p:cViewPr>
        <p:scale>
          <a:sx n="77" d="100"/>
          <a:sy n="77" d="100"/>
        </p:scale>
        <p:origin x="-90" y="-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10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3" y="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ECCC4-ECB1-40BB-AC16-E082C50F7F34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8588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3" y="9428588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1A8B-D202-410A-ACF1-EC38ED43C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3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4F95-AAC8-462B-A876-85BC09C8DDD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62960-F4B0-402B-BAAA-26C8FE08D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2960-F4B0-402B-BAAA-26C8FE08D4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7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2960-F4B0-402B-BAAA-26C8FE08D4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2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2960-F4B0-402B-BAAA-26C8FE08D4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3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2960-F4B0-402B-BAAA-26C8FE08D4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9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87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68980" y="2103120"/>
            <a:ext cx="8652510" cy="452628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1200"/>
              </a:spcAft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9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8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60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4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6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0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210-9C93-4574-ABE7-3A36127E6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2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8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D8B2AC0-B586-48A9-9D54-E3D2B81DD08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210-9C93-4574-ABE7-3A36127E671C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083" y="590926"/>
            <a:ext cx="4625789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организаций к формированию высокого рейтинга</a:t>
            </a:r>
          </a:p>
        </p:txBody>
      </p:sp>
    </p:spTree>
    <p:extLst>
      <p:ext uri="{BB962C8B-B14F-4D97-AF65-F5344CB8AC3E}">
        <p14:creationId xmlns:p14="http://schemas.microsoft.com/office/powerpoint/2010/main" val="21018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697044" y="6342206"/>
            <a:ext cx="973667" cy="274320"/>
          </a:xfrm>
        </p:spPr>
        <p:txBody>
          <a:bodyPr/>
          <a:lstStyle/>
          <a:p>
            <a:fld id="{C138D210-9C93-4574-ABE7-3A36127E671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" y="-134764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11845523" y="5150806"/>
            <a:ext cx="0" cy="11636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607232" y="831159"/>
            <a:ext cx="1802506" cy="1363971"/>
          </a:xfrm>
          <a:prstGeom prst="roundRect">
            <a:avLst/>
          </a:prstGeom>
          <a:solidFill>
            <a:srgbClr val="0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СРО</a:t>
            </a:r>
          </a:p>
          <a:p>
            <a:pPr algn="ctr"/>
            <a:r>
              <a:rPr lang="ru-RU" sz="1200" dirty="0"/>
              <a:t>о</a:t>
            </a:r>
            <a:r>
              <a:rPr lang="ru-RU" sz="1200" dirty="0" smtClean="0"/>
              <a:t>беспечение безопасности через ответственность по ст. 60, 60.1 ГрК РФ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7981" y="831159"/>
            <a:ext cx="1680885" cy="1363972"/>
          </a:xfrm>
          <a:prstGeom prst="roundRect">
            <a:avLst/>
          </a:prstGeom>
          <a:solidFill>
            <a:srgbClr val="0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БАНК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7108" y="831159"/>
            <a:ext cx="1680885" cy="1363972"/>
          </a:xfrm>
          <a:prstGeom prst="roundRect">
            <a:avLst/>
          </a:prstGeom>
          <a:solidFill>
            <a:srgbClr val="0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/>
              <a:t>ЧАСТНЫЙ ИНВЕСТОР</a:t>
            </a:r>
            <a:endParaRPr lang="ru-RU" sz="23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85900" y="831159"/>
            <a:ext cx="1734371" cy="1359492"/>
          </a:xfrm>
          <a:prstGeom prst="roundRect">
            <a:avLst/>
          </a:prstGeom>
          <a:solidFill>
            <a:srgbClr val="0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Единый госзаказчик</a:t>
            </a:r>
          </a:p>
          <a:p>
            <a:pPr algn="ctr"/>
            <a:r>
              <a:rPr lang="ru-RU" sz="1200" dirty="0"/>
              <a:t>с</a:t>
            </a:r>
            <a:r>
              <a:rPr lang="ru-RU" sz="1200" dirty="0" smtClean="0"/>
              <a:t>троительный контроль при реализации проекта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8285" y="2407764"/>
            <a:ext cx="4546565" cy="647976"/>
          </a:xfrm>
          <a:prstGeom prst="roundRect">
            <a:avLst/>
          </a:prstGeom>
          <a:solidFill>
            <a:srgbClr val="0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/>
              <a:t>Профессиональный участник</a:t>
            </a:r>
            <a:endParaRPr lang="ru-RU" sz="23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68285" y="3294236"/>
            <a:ext cx="4554071" cy="519952"/>
          </a:xfrm>
          <a:prstGeom prst="roundRect">
            <a:avLst/>
          </a:prstGeom>
          <a:gradFill flip="none" rotWithShape="1">
            <a:gsLst>
              <a:gs pos="35000">
                <a:srgbClr val="005C9C">
                  <a:alpha val="84000"/>
                </a:srgbClr>
              </a:gs>
              <a:gs pos="71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Реализация инвестиционного-строительного процесса (ИСП) профессиональным участников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68285" y="4067046"/>
            <a:ext cx="4554071" cy="640362"/>
          </a:xfrm>
          <a:prstGeom prst="roundRect">
            <a:avLst/>
          </a:prstGeom>
          <a:gradFill flip="none" rotWithShape="1">
            <a:gsLst>
              <a:gs pos="57000">
                <a:schemeClr val="accent3">
                  <a:lumMod val="75000"/>
                  <a:alpha val="94000"/>
                </a:schemeClr>
              </a:gs>
              <a:gs pos="100000">
                <a:srgbClr val="005C9C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Использование технологий информационного моделирования </a:t>
            </a:r>
            <a:r>
              <a:rPr lang="ru-RU" sz="1400" b="1" dirty="0" smtClean="0"/>
              <a:t>на всех этапах жизненного цикла</a:t>
            </a:r>
          </a:p>
          <a:p>
            <a:pPr algn="ctr"/>
            <a:r>
              <a:rPr lang="ru-RU" sz="1400" b="1" dirty="0" smtClean="0"/>
              <a:t>Участие </a:t>
            </a:r>
            <a:r>
              <a:rPr lang="en-US" sz="1400" b="1" dirty="0" smtClean="0"/>
              <a:t>BIM</a:t>
            </a:r>
            <a:r>
              <a:rPr lang="ru-RU" sz="1400" b="1" dirty="0" smtClean="0"/>
              <a:t> – менеджера </a:t>
            </a:r>
            <a:r>
              <a:rPr lang="en-US" sz="1400" b="1" dirty="0" smtClean="0"/>
              <a:t>BIM </a:t>
            </a:r>
            <a:r>
              <a:rPr lang="ru-RU" sz="1400" b="1" dirty="0" smtClean="0"/>
              <a:t>- оператора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68285" y="4810243"/>
            <a:ext cx="4554071" cy="519952"/>
          </a:xfrm>
          <a:prstGeom prst="roundRect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Экспертное сопровождение (консалтинг)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72165" y="5718714"/>
            <a:ext cx="4554071" cy="9899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Изменение порядка </a:t>
            </a:r>
            <a:r>
              <a:rPr lang="ru-RU" sz="1400" dirty="0" smtClean="0"/>
              <a:t>утверждения специальных технических условий (СТУ)</a:t>
            </a:r>
          </a:p>
          <a:p>
            <a:pPr algn="ctr"/>
            <a:r>
              <a:rPr lang="ru-RU" sz="1400" dirty="0" smtClean="0"/>
              <a:t>Подтверждение ГИПом\ГАПом с привлечением экспертной оценки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36785" y="2380854"/>
            <a:ext cx="2814926" cy="2166268"/>
          </a:xfrm>
          <a:prstGeom prst="roundRect">
            <a:avLst/>
          </a:prstGeom>
          <a:solidFill>
            <a:srgbClr val="0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Сокращение сроков реализации проекта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Отсутствие нарушения требований тех.регламентов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Отсутствие отрицательных заключений экспертизы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Автоматизация процессов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988" y="4816507"/>
            <a:ext cx="1948029" cy="481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Банковский контроль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18624" y="4816507"/>
            <a:ext cx="1910080" cy="481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ГЛАВГОСЭКСПЕРТИЗА</a:t>
            </a:r>
            <a:endParaRPr lang="ru-RU" sz="1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339373" y="4816507"/>
            <a:ext cx="1531843" cy="481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Региональная экспертиза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5041" y="5449342"/>
            <a:ext cx="2017863" cy="12593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Контроль с привлечением экспертов, как на этапе защиты проекта, так и в ходе реализации ИСП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82631" y="5439294"/>
            <a:ext cx="3042920" cy="1269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Экспертиза проектов федерального </a:t>
            </a:r>
            <a:r>
              <a:rPr lang="ru-RU" sz="1200" dirty="0" smtClean="0"/>
              <a:t>значения ОО и ТС, составляющих гостайну, объектов использования атомной энергии. Экспертиза объектов регионального и местного значения </a:t>
            </a:r>
            <a:endParaRPr lang="ru-RU" sz="12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955988" y="1072818"/>
            <a:ext cx="1188720" cy="0"/>
          </a:xfrm>
          <a:prstGeom prst="straightConnector1">
            <a:avLst/>
          </a:prstGeom>
          <a:ln w="76200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09537" y="1940240"/>
            <a:ext cx="0" cy="46752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36715" y="1930265"/>
            <a:ext cx="10279" cy="47749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9" idx="2"/>
            <a:endCxn id="5" idx="3"/>
          </p:cNvCxnSpPr>
          <p:nvPr/>
        </p:nvCxnSpPr>
        <p:spPr>
          <a:xfrm rot="5400000">
            <a:off x="7863418" y="2042083"/>
            <a:ext cx="541101" cy="838236"/>
          </a:xfrm>
          <a:prstGeom prst="bentConnector2">
            <a:avLst/>
          </a:prstGeom>
          <a:ln w="571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" idx="2"/>
            <a:endCxn id="5" idx="1"/>
          </p:cNvCxnSpPr>
          <p:nvPr/>
        </p:nvCxnSpPr>
        <p:spPr>
          <a:xfrm rot="16200000" flipH="1">
            <a:off x="2570074" y="2133541"/>
            <a:ext cx="536622" cy="659800"/>
          </a:xfrm>
          <a:prstGeom prst="bentConnector2">
            <a:avLst/>
          </a:prstGeom>
          <a:ln w="571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" idx="2"/>
            <a:endCxn id="12" idx="0"/>
          </p:cNvCxnSpPr>
          <p:nvPr/>
        </p:nvCxnSpPr>
        <p:spPr>
          <a:xfrm>
            <a:off x="5441568" y="3055740"/>
            <a:ext cx="3753" cy="23849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3" idx="0"/>
            <a:endCxn id="12" idx="2"/>
          </p:cNvCxnSpPr>
          <p:nvPr/>
        </p:nvCxnSpPr>
        <p:spPr>
          <a:xfrm flipV="1">
            <a:off x="5445321" y="3814188"/>
            <a:ext cx="0" cy="25285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1" idx="3"/>
            <a:endCxn id="14" idx="1"/>
          </p:cNvCxnSpPr>
          <p:nvPr/>
        </p:nvCxnSpPr>
        <p:spPr>
          <a:xfrm>
            <a:off x="2672017" y="5057215"/>
            <a:ext cx="496268" cy="13004"/>
          </a:xfrm>
          <a:prstGeom prst="straightConnector1">
            <a:avLst/>
          </a:prstGeom>
          <a:ln w="57150">
            <a:solidFill>
              <a:srgbClr val="005C9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7695585" y="5065571"/>
            <a:ext cx="508525" cy="4648"/>
          </a:xfrm>
          <a:prstGeom prst="straightConnector1">
            <a:avLst/>
          </a:prstGeom>
          <a:ln w="57150">
            <a:solidFill>
              <a:srgbClr val="005C9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4" idx="2"/>
            <a:endCxn id="15" idx="0"/>
          </p:cNvCxnSpPr>
          <p:nvPr/>
        </p:nvCxnSpPr>
        <p:spPr>
          <a:xfrm>
            <a:off x="5445321" y="5330195"/>
            <a:ext cx="3880" cy="388519"/>
          </a:xfrm>
          <a:prstGeom prst="straightConnector1">
            <a:avLst/>
          </a:prstGeom>
          <a:ln w="57150">
            <a:solidFill>
              <a:srgbClr val="005C9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714850" y="3418088"/>
            <a:ext cx="1521935" cy="1091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18996" y="-5857"/>
            <a:ext cx="12192000" cy="581029"/>
            <a:chOff x="-3" y="-19878"/>
            <a:chExt cx="12192000" cy="58102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9878"/>
              <a:ext cx="12192000" cy="581029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>
              <a:off x="11689402" y="98702"/>
              <a:ext cx="388315" cy="3883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719892" y="9045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cxnSp>
        <p:nvCxnSpPr>
          <p:cNvPr id="64" name="Соединительная линия уступом 63"/>
          <p:cNvCxnSpPr/>
          <p:nvPr/>
        </p:nvCxnSpPr>
        <p:spPr>
          <a:xfrm rot="10800000" flipV="1">
            <a:off x="1620296" y="3543844"/>
            <a:ext cx="1546540" cy="1251874"/>
          </a:xfrm>
          <a:prstGeom prst="bentConnector3">
            <a:avLst>
              <a:gd name="adj1" fmla="val 100076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0800000">
            <a:off x="7722359" y="3698385"/>
            <a:ext cx="1169715" cy="1097332"/>
          </a:xfrm>
          <a:prstGeom prst="bentConnector3">
            <a:avLst>
              <a:gd name="adj1" fmla="val 544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11985812" y="5279304"/>
            <a:ext cx="0" cy="11636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05" y="4398517"/>
            <a:ext cx="2430387" cy="218488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12192000" cy="581029"/>
            <a:chOff x="-3" y="-19878"/>
            <a:chExt cx="12192000" cy="58102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9878"/>
              <a:ext cx="12192000" cy="581029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1689402" y="98702"/>
              <a:ext cx="388315" cy="3883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19892" y="9045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3022" y="817621"/>
            <a:ext cx="4731027" cy="4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023" y="1418673"/>
            <a:ext cx="4731026" cy="2503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 инвестиционно-строительного процесса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работ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профессиональных участников инвестиционно-строительного процесса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27365" y="1837124"/>
            <a:ext cx="6608742" cy="4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27364" y="2389875"/>
            <a:ext cx="6608742" cy="4193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квалифицированных организаций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ответственности организаций и профессиональной ответственности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ГИПа\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внедрения новых технологий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временных затрат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информированности о развитии отрасли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Добросовестная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добровольного рейтинга профессиональных исполнителей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системы формирования рейтинга </a:t>
            </a:r>
          </a:p>
        </p:txBody>
      </p:sp>
    </p:spTree>
    <p:extLst>
      <p:ext uri="{BB962C8B-B14F-4D97-AF65-F5344CB8AC3E}">
        <p14:creationId xmlns:p14="http://schemas.microsoft.com/office/powerpoint/2010/main" val="36699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024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210-9C93-4574-ABE7-3A36127E671C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1985812" y="5279304"/>
            <a:ext cx="0" cy="11636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8461" y="886303"/>
            <a:ext cx="2338872" cy="228177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2192000" cy="581029"/>
            <a:chOff x="-3" y="-19878"/>
            <a:chExt cx="12192000" cy="5810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9878"/>
              <a:ext cx="12192000" cy="581029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11689402" y="98702"/>
              <a:ext cx="388315" cy="3883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719892" y="9045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38345" y="712530"/>
            <a:ext cx="7156369" cy="4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ФАКТИЧЕСКИЕ ПОКАЗАТЕЛИ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8345" y="1313582"/>
            <a:ext cx="7156369" cy="2038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ответственности по КФ ВВ и/или КФ ОДО (A,B,C,D,E,F)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объектов (гражданские (1), объекты культурного наследия (2), промышленные (3), гидротехнические (4), линейные (5), особо опасные (6) и технически сложные (7), уникальные (8), объекты использования атомной энергии (9)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3179" y="3560501"/>
            <a:ext cx="7584541" cy="4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ПО РЕЙТИНГОВАНИЮ ЧЛЕНОВ СРО  (-  +)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3179" y="4161553"/>
            <a:ext cx="7584541" cy="2653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квалификации специалистов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технологий информационного моделирования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 (портфолио)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правил членства в СРО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ответственности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добросовестности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36481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12076</TotalTime>
  <Words>282</Words>
  <Application>Microsoft Office PowerPoint</Application>
  <PresentationFormat>Произвольный</PresentationFormat>
  <Paragraphs>57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Чесноков Сергей</dc:creator>
  <cp:lastModifiedBy>admin</cp:lastModifiedBy>
  <cp:revision>911</cp:revision>
  <cp:lastPrinted>2021-03-18T09:28:03Z</cp:lastPrinted>
  <dcterms:created xsi:type="dcterms:W3CDTF">2016-07-25T12:17:44Z</dcterms:created>
  <dcterms:modified xsi:type="dcterms:W3CDTF">2021-03-19T08:05:45Z</dcterms:modified>
</cp:coreProperties>
</file>