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08" r:id="rId1"/>
  </p:sldMasterIdLst>
  <p:notesMasterIdLst>
    <p:notesMasterId r:id="rId31"/>
  </p:notesMasterIdLst>
  <p:sldIdLst>
    <p:sldId id="347" r:id="rId2"/>
    <p:sldId id="622" r:id="rId3"/>
    <p:sldId id="588" r:id="rId4"/>
    <p:sldId id="623" r:id="rId5"/>
    <p:sldId id="624" r:id="rId6"/>
    <p:sldId id="594" r:id="rId7"/>
    <p:sldId id="625" r:id="rId8"/>
    <p:sldId id="608" r:id="rId9"/>
    <p:sldId id="626" r:id="rId10"/>
    <p:sldId id="627" r:id="rId11"/>
    <p:sldId id="591" r:id="rId12"/>
    <p:sldId id="592" r:id="rId13"/>
    <p:sldId id="593" r:id="rId14"/>
    <p:sldId id="615" r:id="rId15"/>
    <p:sldId id="620" r:id="rId16"/>
    <p:sldId id="596" r:id="rId17"/>
    <p:sldId id="597" r:id="rId18"/>
    <p:sldId id="598" r:id="rId19"/>
    <p:sldId id="610" r:id="rId20"/>
    <p:sldId id="612" r:id="rId21"/>
    <p:sldId id="611" r:id="rId22"/>
    <p:sldId id="613" r:id="rId23"/>
    <p:sldId id="601" r:id="rId24"/>
    <p:sldId id="621" r:id="rId25"/>
    <p:sldId id="607" r:id="rId26"/>
    <p:sldId id="628" r:id="rId27"/>
    <p:sldId id="629" r:id="rId28"/>
    <p:sldId id="619" r:id="rId29"/>
    <p:sldId id="341" r:id="rId30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я" initials="Н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21" autoAdjust="0"/>
    <p:restoredTop sz="92559" autoAdjust="0"/>
  </p:normalViewPr>
  <p:slideViewPr>
    <p:cSldViewPr>
      <p:cViewPr>
        <p:scale>
          <a:sx n="75" d="100"/>
          <a:sy n="75" d="100"/>
        </p:scale>
        <p:origin x="-90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1E232A-5002-4678-8C17-B48B4BD64746}" type="datetimeFigureOut">
              <a:rPr lang="ru-RU"/>
              <a:pPr>
                <a:defRPr/>
              </a:pPr>
              <a:t>16.02.2021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FD38C7-48A1-4FE5-BEB0-4DE1AF14BC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45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D38C7-48A1-4FE5-BEB0-4DE1AF14BC08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C98C7F-709B-4513-A408-37EF608E1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092C-809F-4347-9813-68396A965473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7D13-C452-41FE-8DC6-C69843E920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FB4A-A091-4B57-B190-B8B678D11DA5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604E-8AAA-42C5-860B-3834EE9A8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5285" y="1194"/>
            <a:ext cx="12181433" cy="6907308"/>
            <a:chOff x="22857" y="-2"/>
            <a:chExt cx="12168743" cy="6907306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 dirty="0"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40" y="31389"/>
            <a:ext cx="2418316" cy="70184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263352" y="736267"/>
            <a:ext cx="1173730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53253" y="63866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604E-8AAA-42C5-860B-3834EE9A8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1535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D6C07D-03F7-49A4-A7C6-402F7BE92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9334B8E1-ED85-4348-B535-6A2B4487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22060"/>
            <a:ext cx="6019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6E8778-3440-4FC9-9BC4-D1A15C2FC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7F09-2187-433E-9DD9-BFDDD36E9C82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9484-360C-403D-9E12-C278A01C57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E3DA-D116-4E27-9EF6-49C5D1BA8F34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356DB-2017-4DB4-ACE0-3BC2BA70E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5C25-8343-488B-ADCB-0AED0E550369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658A-AB79-497F-9F78-9BA0D82EB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4583-66BE-4B8A-B4C2-FB6934A98743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46F1-FE04-4E84-94C8-E15989B71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B2AF-A13A-41D4-98FD-35B2B76789F8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DC6-A774-41C8-9BFE-A66F96D7A6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E4EF-DC99-4006-B541-BE9C90F87190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05CB-0F72-431D-9320-9704E415E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135A7-73B3-4936-BAD3-79C0D1A24BB9}" type="datetime1">
              <a:rPr lang="ru-RU" smtClean="0"/>
              <a:t>16.02.2021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EDDBCC-B574-44FD-9295-E5FEE944D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9" r:id="rId2"/>
    <p:sldLayoutId id="214748371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0119001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30CC854-F53F-4C42-85AF-723C7E2F6800}"/>
              </a:ext>
            </a:extLst>
          </p:cNvPr>
          <p:cNvSpPr/>
          <p:nvPr/>
        </p:nvSpPr>
        <p:spPr>
          <a:xfrm>
            <a:off x="3071664" y="1902797"/>
            <a:ext cx="8808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квалификации специалиста как основа </a:t>
            </a:r>
            <a:r>
              <a:rPr lang="ru-RU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строительной отрасли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Надежда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21108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70537" y="86197"/>
            <a:ext cx="55846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организации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изысканий (проект)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271464" y="1650295"/>
            <a:ext cx="1296144" cy="936104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267033" y="4327293"/>
            <a:ext cx="1298460" cy="936104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95659" y="1408858"/>
            <a:ext cx="1673139" cy="1876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88648" y="3508283"/>
            <a:ext cx="1680150" cy="2280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67033" y="1831440"/>
            <a:ext cx="95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ОТФ А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8441" y="4472179"/>
            <a:ext cx="86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ОТФ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394424" y="1380276"/>
            <a:ext cx="432048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389657" y="4137449"/>
            <a:ext cx="432048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7652" y="1155666"/>
            <a:ext cx="3174304" cy="1037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55992" y="3079634"/>
            <a:ext cx="3166965" cy="743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37652" y="2269167"/>
            <a:ext cx="3185305" cy="749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55992" y="3937743"/>
            <a:ext cx="3175956" cy="857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387201" y="2116646"/>
            <a:ext cx="432048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387201" y="2853016"/>
            <a:ext cx="420887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389657" y="5140484"/>
            <a:ext cx="432048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61467" y="4856560"/>
            <a:ext cx="3170481" cy="93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400256" y="4526400"/>
            <a:ext cx="38825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подготовки результатов инженерных изысканий в форме, позволяющей осуществлять их использование при формировании и ведении такой информационной модели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33253" y="41818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970" y="1384123"/>
            <a:ext cx="1786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изысканий 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линейных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1384" y="3506964"/>
            <a:ext cx="17178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процессом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изысканий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проектной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 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опасных,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технически-сложных…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9935" y="1185376"/>
            <a:ext cx="308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утверждение заданий на выполнение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согласование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заказчиками договорной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инженерных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изысканий…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6491" y="2231586"/>
            <a:ext cx="363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организационно-распорядительной документации на выполнение инженерных изысканий для подготовки проектной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документации…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5330" y="3045531"/>
            <a:ext cx="334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проведения, согласование, приемка 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инженерных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проектной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окументации…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7652" y="4044142"/>
            <a:ext cx="457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профессиональной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26491" y="4814647"/>
            <a:ext cx="304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руководство процессом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изысканий для подготовки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документации, строительства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опасных,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технически-сложных…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01860" y="1225742"/>
            <a:ext cx="379174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анализировать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данные, представленные в форме информационной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формирования и ведения информационной модели объекта капитального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сведений, документов и материалов, включаемых в информационную модель объекта капитального строительства и представляемых в форме электронных документов, и требования к форматам указанных электронных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задачи и принципы информационного моделирования объектов капитального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marL="285750" indent="-285750">
              <a:buFontTx/>
              <a:buChar char="-"/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алгоритмы и стандарты работы в программных продуктах для информационного моделирования объектов капитального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детализации, сроки и этапы разработки информационной модели объекта капитального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marL="285750" indent="-285750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8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09466"/>
              </p:ext>
            </p:extLst>
          </p:nvPr>
        </p:nvGraphicFramePr>
        <p:xfrm>
          <a:off x="1043959" y="1196753"/>
          <a:ext cx="11161240" cy="4817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57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13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актуализации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актуализации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инженерно-геодезических изысканий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инженерно-геодезических изысканий для градостроительной деятельности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инженерно-технического проектирования для градостроительной деятельности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уникальных зданий и сооружений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2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подготовке проекта обеспечения соблюдения требований энергетической эффективности зданий, строений и сооружений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подготовке проекта обеспечения соблюдения требований энергетической эффективности зданий, строений и сооружений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проектного производства в строительстве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архитектурно-строительного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проектирования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99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металлических конструкций зданий и сооружений промышленного и гражданского назначения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металлических конструкций зданий и сооружений промышленного и гражданского назначения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подземных инженерных коммуникаций с применением бестраншейных технологий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подземных инженерных коммуникаций с применением бестраншейных технологий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2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строительных конструкций из металлических тонкостенных профилей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строительных конструкций из металлических тонкостенных профилей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23592" y="116632"/>
            <a:ext cx="856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 и актуализация профессиональных стандартов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рамках программы «Кадры для цифровой экономики»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ч.1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9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79213"/>
              </p:ext>
            </p:extLst>
          </p:nvPr>
        </p:nvGraphicFramePr>
        <p:xfrm>
          <a:off x="1057150" y="1158047"/>
          <a:ext cx="11134850" cy="4800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91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951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3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актуализации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ПОСЛЕ актуализации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оснований, фундаментов, земляных и противооползневых сооружений, подземной части объектов капитального строительства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механики грунтов, геотехники, и фундаментостроения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систем водоснабжения и водоотведения объектов капитального строительства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систем водоснабжения и водоотведения объектов капитального строительства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систем электроснабжения объектов капитального строительства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систем электроснабжения объектов капитального строительства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35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слаботочных систем, систем диспетчеризации, автоматизации и управления инженерными системами объектов капитального строительства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слаботочных систем управления инженерными сетями объектов капитального строительства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систем отопления, вентиляции и кондиционирования воздуха объектов капитального строительства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систем отопления, вентиляции и кондиционирования воздуха объектов капитального строительств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систем газоснабжения объектов капитального строительства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систем газоснабжения (сетей газораспределения и газопотребления) объектов капитального строительства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34822" y="116632"/>
            <a:ext cx="8779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 и актуализация профессиональных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стандартов в рамках программы «Кадры для цифровой экономики»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ч.2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0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73798"/>
              </p:ext>
            </p:extLst>
          </p:nvPr>
        </p:nvGraphicFramePr>
        <p:xfrm>
          <a:off x="1271464" y="1268760"/>
          <a:ext cx="10801200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3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96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05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актуализации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актуализации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оценки качества и экспертизы для градостроительной деятельности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экспертизы проектной документации и результатов инженерных изысканий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Градостроитель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Градостроитель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0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Архитектор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Архитектор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сооружений водоподготовки и водозаборных сооружений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сооружений водоподготовки и водозаборных сооружений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систем холодоснабжения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систем холодоснабжения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6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автоматизированных систем управления технологическими процессами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автоматизированных систем управления технологическими процессами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6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проектирования систем электропривода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проектированию систем электропривода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27452" y="188640"/>
            <a:ext cx="647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 и актуализация профессиональных стандартов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ч.3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34859" y="1335196"/>
            <a:ext cx="3048000" cy="9308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в национальный реестр специалистов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8617" y="116632"/>
            <a:ext cx="7620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(далее – ПС)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концепция включения специалистов в НРС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3896" y="1861097"/>
            <a:ext cx="3319849" cy="8402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 Специалист по организации архитектурно-строительного проектирования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3973" y="1818282"/>
            <a:ext cx="3319849" cy="8402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 Специалист по организации инженерных изысканий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4859" y="2892681"/>
            <a:ext cx="3048000" cy="8402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включаются в национальный реестр специалистов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7155" y="2821957"/>
            <a:ext cx="3036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Постановление Правительства РФ </a:t>
            </a:r>
            <a:endParaRPr lang="ru-RU" sz="1100" b="1" dirty="0" smtClean="0"/>
          </a:p>
          <a:p>
            <a:r>
              <a:rPr lang="ru-RU" sz="1100" b="1" dirty="0" smtClean="0"/>
              <a:t>от </a:t>
            </a:r>
            <a:r>
              <a:rPr lang="ru-RU" sz="1100" b="1" dirty="0"/>
              <a:t>19 января 2006 г. N 20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b="1" dirty="0" smtClean="0"/>
              <a:t>«Об </a:t>
            </a:r>
            <a:r>
              <a:rPr lang="ru-RU" sz="1100" b="1" dirty="0"/>
              <a:t>инженерных изысканиях для подготовки </a:t>
            </a:r>
            <a:endParaRPr lang="ru-RU" sz="1100" b="1" dirty="0" smtClean="0"/>
          </a:p>
          <a:p>
            <a:r>
              <a:rPr lang="ru-RU" sz="1100" b="1" dirty="0" smtClean="0"/>
              <a:t>проектной </a:t>
            </a:r>
            <a:r>
              <a:rPr lang="ru-RU" sz="1100" b="1" dirty="0"/>
              <a:t>документации, </a:t>
            </a:r>
            <a:endParaRPr lang="ru-RU" sz="1100" b="1" dirty="0" smtClean="0"/>
          </a:p>
          <a:p>
            <a:r>
              <a:rPr lang="ru-RU" sz="1100" b="1" dirty="0" smtClean="0"/>
              <a:t>строительства</a:t>
            </a:r>
            <a:r>
              <a:rPr lang="ru-RU" sz="1100" b="1" dirty="0"/>
              <a:t>, реконструкции </a:t>
            </a:r>
            <a:endParaRPr lang="ru-RU" sz="1100" b="1" dirty="0" smtClean="0"/>
          </a:p>
          <a:p>
            <a:r>
              <a:rPr lang="ru-RU" sz="1100" b="1" dirty="0" smtClean="0"/>
              <a:t>объектов </a:t>
            </a:r>
            <a:r>
              <a:rPr lang="ru-RU" sz="1100" b="1" dirty="0"/>
              <a:t>капитального </a:t>
            </a:r>
            <a:r>
              <a:rPr lang="ru-RU" sz="1100" b="1" dirty="0" smtClean="0"/>
              <a:t>строительства»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432995" y="3062748"/>
            <a:ext cx="3191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Постановление Правительства РФ 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16.02.2008 N 87 (ред. от 01.10.2020) 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«О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составе разделов проектной 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документации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требованиях к их 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содержанию»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265" y="4687299"/>
            <a:ext cx="4885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в области инженерно-геодезических изысканий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инженерно-геологических изысканий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инженерно-экологических изысканий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инженерно-гидрометеорологических изысканий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инженерно-геотехнических изысканий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3241" y="4273622"/>
            <a:ext cx="5422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проектированию систем электроснабжения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проектированию систем отопления,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кондиционирования воздуха объектов капитального строительств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проектированию систем газоснабжения 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механики грунтов, геотехники, и фундаментостроения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проектированию систем холодоснабжения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384327" y="3158332"/>
            <a:ext cx="583941" cy="289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241000" y="3923719"/>
            <a:ext cx="583941" cy="289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9796801" y="4215690"/>
            <a:ext cx="583941" cy="289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183036" y="3135721"/>
            <a:ext cx="583941" cy="289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410220" y="4115766"/>
            <a:ext cx="53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330" y="3832189"/>
            <a:ext cx="53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21"/>
          <p:cNvSpPr/>
          <p:nvPr/>
        </p:nvSpPr>
        <p:spPr>
          <a:xfrm>
            <a:off x="4676297" y="1841576"/>
            <a:ext cx="288290" cy="422909"/>
          </a:xfrm>
          <a:custGeom>
            <a:avLst/>
            <a:gdLst/>
            <a:ahLst/>
            <a:cxnLst/>
            <a:rect l="l" t="t" r="r" b="b"/>
            <a:pathLst>
              <a:path w="288290" h="422910">
                <a:moveTo>
                  <a:pt x="288048" y="211201"/>
                </a:moveTo>
                <a:lnTo>
                  <a:pt x="0" y="0"/>
                </a:lnTo>
                <a:lnTo>
                  <a:pt x="0" y="422389"/>
                </a:lnTo>
                <a:lnTo>
                  <a:pt x="288048" y="2112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21"/>
          <p:cNvSpPr/>
          <p:nvPr/>
        </p:nvSpPr>
        <p:spPr>
          <a:xfrm rot="10800000">
            <a:off x="8153131" y="1841576"/>
            <a:ext cx="288290" cy="422909"/>
          </a:xfrm>
          <a:custGeom>
            <a:avLst/>
            <a:gdLst/>
            <a:ahLst/>
            <a:cxnLst/>
            <a:rect l="l" t="t" r="r" b="b"/>
            <a:pathLst>
              <a:path w="288290" h="422910">
                <a:moveTo>
                  <a:pt x="288048" y="211201"/>
                </a:moveTo>
                <a:lnTo>
                  <a:pt x="0" y="0"/>
                </a:lnTo>
                <a:lnTo>
                  <a:pt x="0" y="422389"/>
                </a:lnTo>
                <a:lnTo>
                  <a:pt x="288048" y="2112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259" y="1446058"/>
            <a:ext cx="5107201" cy="127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1624" y="131254"/>
            <a:ext cx="7219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нового вида профессиональной деятельности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120" y="3341952"/>
            <a:ext cx="3959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июня 2020 НСПК РФ одобрил отнесение  проекта профессионального стандарта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 в сфере информационного моделирования в строительстве» к ведению Совета по профессиональным квалификациям в области инженерных изысканий, градостроительства, архитектурно-строительного проектирования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*Протокол № 45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1464" y="3192494"/>
            <a:ext cx="4548282" cy="2180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607" y="2478055"/>
            <a:ext cx="5386202" cy="3024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120" y="1561940"/>
            <a:ext cx="46874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января текущего года Минюст России зарегистрировал 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ткрыть в новой вкладке"/>
              </a:rPr>
              <a:t>Приказ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ткрыть в новой вкладке"/>
              </a:rPr>
              <a:t>Минтруда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ткрыть в новой вкладке"/>
              </a:rPr>
              <a:t>России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 ноября 2020 года № 787н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профессионального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сфере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Вступил в законную силу 30.01.2021г.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518" y="1669564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9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Google Shape;211;p18"/>
          <p:cNvSpPr txBox="1"/>
          <p:nvPr/>
        </p:nvSpPr>
        <p:spPr>
          <a:xfrm>
            <a:off x="2639616" y="0"/>
            <a:ext cx="75153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квалификаций ГИП/ГАП 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(Архитектурно-строительное проектирование)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12;p18"/>
          <p:cNvSpPr/>
          <p:nvPr/>
        </p:nvSpPr>
        <p:spPr>
          <a:xfrm>
            <a:off x="3224066" y="1557762"/>
            <a:ext cx="5384700" cy="41576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13;p18"/>
          <p:cNvSpPr/>
          <p:nvPr/>
        </p:nvSpPr>
        <p:spPr>
          <a:xfrm>
            <a:off x="1783906" y="1196752"/>
            <a:ext cx="834900" cy="462011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050"/>
              </a:gs>
              <a:gs pos="6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14;p18"/>
          <p:cNvSpPr txBox="1"/>
          <p:nvPr/>
        </p:nvSpPr>
        <p:spPr>
          <a:xfrm>
            <a:off x="3825616" y="5120662"/>
            <a:ext cx="39477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+ </a:t>
            </a:r>
            <a:r>
              <a:rPr lang="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 стажа</a:t>
            </a: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ВО (профильное) / ВО (непрофильное) + ДПП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5;p18"/>
          <p:cNvSpPr txBox="1"/>
          <p:nvPr/>
        </p:nvSpPr>
        <p:spPr>
          <a:xfrm>
            <a:off x="3803566" y="4257687"/>
            <a:ext cx="39918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7 ур. кв.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(профильное) /</a:t>
            </a: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ВО (непрофильное) + ДПП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 5 лет стажа из них 3 года на инженерных должностях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16;p18"/>
          <p:cNvSpPr txBox="1"/>
          <p:nvPr/>
        </p:nvSpPr>
        <p:spPr>
          <a:xfrm>
            <a:off x="5070241" y="2185837"/>
            <a:ext cx="17481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8 ур. кв.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(профильное) +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лет стажа из них 5 лет </a:t>
            </a:r>
            <a:endParaRPr sz="11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инженерных </a:t>
            </a:r>
            <a:endParaRPr sz="11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должностях</a:t>
            </a: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17;p18"/>
          <p:cNvSpPr txBox="1"/>
          <p:nvPr/>
        </p:nvSpPr>
        <p:spPr>
          <a:xfrm>
            <a:off x="4092841" y="3359137"/>
            <a:ext cx="3496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7 ур. кв.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ВО (профильное)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+ 10 лет стажа из них 3 года на инженерных 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должностях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18;p18"/>
          <p:cNvSpPr txBox="1"/>
          <p:nvPr/>
        </p:nvSpPr>
        <p:spPr>
          <a:xfrm rot="-5400000">
            <a:off x="-229826" y="3215762"/>
            <a:ext cx="4726701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профессионального роста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21;p18"/>
          <p:cNvSpPr txBox="1"/>
          <p:nvPr/>
        </p:nvSpPr>
        <p:spPr>
          <a:xfrm>
            <a:off x="9306943" y="5071262"/>
            <a:ext cx="2508314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не включаются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НРС,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проходят НОК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23;p18"/>
          <p:cNvSpPr txBox="1"/>
          <p:nvPr/>
        </p:nvSpPr>
        <p:spPr>
          <a:xfrm>
            <a:off x="9306943" y="3292372"/>
            <a:ext cx="2507598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ГИП/ГАП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в НРС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проходят НОК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oogle Shape;224;p18"/>
          <p:cNvCxnSpPr/>
          <p:nvPr/>
        </p:nvCxnSpPr>
        <p:spPr>
          <a:xfrm>
            <a:off x="4770691" y="3362887"/>
            <a:ext cx="22950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25;p18"/>
          <p:cNvCxnSpPr/>
          <p:nvPr/>
        </p:nvCxnSpPr>
        <p:spPr>
          <a:xfrm rot="10800000" flipH="1">
            <a:off x="4249891" y="4193862"/>
            <a:ext cx="3325200" cy="7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26;p18"/>
          <p:cNvCxnSpPr/>
          <p:nvPr/>
        </p:nvCxnSpPr>
        <p:spPr>
          <a:xfrm>
            <a:off x="3647728" y="5071262"/>
            <a:ext cx="453650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229;p18"/>
          <p:cNvSpPr txBox="1"/>
          <p:nvPr/>
        </p:nvSpPr>
        <p:spPr>
          <a:xfrm>
            <a:off x="9306943" y="1941480"/>
            <a:ext cx="2503800" cy="91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организаций,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подготовку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ООиТС,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в НРС </a:t>
            </a: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(ПП РФ № 559)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230;p18"/>
          <p:cNvSpPr/>
          <p:nvPr/>
        </p:nvSpPr>
        <p:spPr>
          <a:xfrm rot="-2312119">
            <a:off x="4028175" y="2719338"/>
            <a:ext cx="388124" cy="808295"/>
          </a:xfrm>
          <a:prstGeom prst="up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231;p18"/>
          <p:cNvSpPr/>
          <p:nvPr/>
        </p:nvSpPr>
        <p:spPr>
          <a:xfrm rot="-5400000">
            <a:off x="4477268" y="2037190"/>
            <a:ext cx="388200" cy="808200"/>
          </a:xfrm>
          <a:prstGeom prst="up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237;p18"/>
          <p:cNvSpPr txBox="1"/>
          <p:nvPr/>
        </p:nvSpPr>
        <p:spPr>
          <a:xfrm>
            <a:off x="9306943" y="4193862"/>
            <a:ext cx="2508314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не включаются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НРС,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проходят НОК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292599" y="1856969"/>
            <a:ext cx="901462" cy="901462"/>
            <a:chOff x="2703125" y="1164041"/>
            <a:chExt cx="901462" cy="901462"/>
          </a:xfrm>
        </p:grpSpPr>
        <p:sp>
          <p:nvSpPr>
            <p:cNvPr id="21" name="Google Shape;204;p17"/>
            <p:cNvSpPr txBox="1"/>
            <p:nvPr/>
          </p:nvSpPr>
          <p:spPr>
            <a:xfrm>
              <a:off x="2787933" y="1380536"/>
              <a:ext cx="789125" cy="6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НРС</a:t>
              </a:r>
              <a:endPara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Кольцо 21"/>
            <p:cNvSpPr>
              <a:spLocks noChangeAspect="1"/>
            </p:cNvSpPr>
            <p:nvPr/>
          </p:nvSpPr>
          <p:spPr>
            <a:xfrm>
              <a:off x="2703125" y="1164041"/>
              <a:ext cx="901462" cy="901462"/>
            </a:xfrm>
            <a:prstGeom prst="donut">
              <a:avLst>
                <a:gd name="adj" fmla="val 14613"/>
              </a:avLst>
            </a:prstGeom>
            <a:pattFill prst="dk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3" name="Стрелка вправо 22"/>
          <p:cNvSpPr/>
          <p:nvPr/>
        </p:nvSpPr>
        <p:spPr>
          <a:xfrm rot="10800000">
            <a:off x="6540366" y="2221635"/>
            <a:ext cx="2673660" cy="355892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7328031" y="3483662"/>
            <a:ext cx="1885995" cy="323781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7930198" y="4367826"/>
            <a:ext cx="1283828" cy="323617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8471492" y="5279646"/>
            <a:ext cx="738823" cy="325460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990054" y="6013134"/>
            <a:ext cx="603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ЕКС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должностей работников по проектированию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1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Google Shape;179;p17"/>
          <p:cNvSpPr/>
          <p:nvPr/>
        </p:nvSpPr>
        <p:spPr>
          <a:xfrm>
            <a:off x="2927648" y="1379082"/>
            <a:ext cx="5384700" cy="42591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80;p17"/>
          <p:cNvSpPr/>
          <p:nvPr/>
        </p:nvSpPr>
        <p:spPr>
          <a:xfrm>
            <a:off x="1825941" y="1152347"/>
            <a:ext cx="834900" cy="4628983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81;p17"/>
          <p:cNvSpPr txBox="1"/>
          <p:nvPr/>
        </p:nvSpPr>
        <p:spPr>
          <a:xfrm>
            <a:off x="3646148" y="5073982"/>
            <a:ext cx="39477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5 ур. кв. 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СПО (профильное) / СПО (непрофильное) + 1 год стажа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82;p17"/>
          <p:cNvSpPr txBox="1"/>
          <p:nvPr/>
        </p:nvSpPr>
        <p:spPr>
          <a:xfrm>
            <a:off x="3634498" y="4456282"/>
            <a:ext cx="39015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6 ур. кв. 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ВО (профильное) / ВО (непрофильное) + ДПП + 2 года стажа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83;p17"/>
          <p:cNvSpPr txBox="1"/>
          <p:nvPr/>
        </p:nvSpPr>
        <p:spPr>
          <a:xfrm>
            <a:off x="4180936" y="3791220"/>
            <a:ext cx="2808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7 ур. кв. 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ВО (профильное) + 5 лет стажа / ВО (непрофильное) + ДПП + 5 лет стажа )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84;p17"/>
          <p:cNvSpPr txBox="1"/>
          <p:nvPr/>
        </p:nvSpPr>
        <p:spPr>
          <a:xfrm>
            <a:off x="3829098" y="3061345"/>
            <a:ext cx="35811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7 ур. кв. 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(ВО (профильное) + 10 лет стажа из них 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на инженерных должностях) 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85;p17"/>
          <p:cNvSpPr txBox="1"/>
          <p:nvPr/>
        </p:nvSpPr>
        <p:spPr>
          <a:xfrm rot="-5400000">
            <a:off x="-114513" y="3281740"/>
            <a:ext cx="4634591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профессионального роста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88;p17"/>
          <p:cNvSpPr/>
          <p:nvPr/>
        </p:nvSpPr>
        <p:spPr>
          <a:xfrm>
            <a:off x="8267261" y="4657572"/>
            <a:ext cx="475500" cy="839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89;p17"/>
          <p:cNvSpPr txBox="1"/>
          <p:nvPr/>
        </p:nvSpPr>
        <p:spPr>
          <a:xfrm>
            <a:off x="8799990" y="4713618"/>
            <a:ext cx="3035788" cy="6441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не включаются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НРС,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проходят НОК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91;p17"/>
          <p:cNvSpPr txBox="1"/>
          <p:nvPr/>
        </p:nvSpPr>
        <p:spPr>
          <a:xfrm>
            <a:off x="8799990" y="2793129"/>
            <a:ext cx="3035788" cy="6441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в НРС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проходят НОК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oogle Shape;192;p17"/>
          <p:cNvCxnSpPr/>
          <p:nvPr/>
        </p:nvCxnSpPr>
        <p:spPr>
          <a:xfrm rot="10800000" flipH="1">
            <a:off x="3274273" y="5097657"/>
            <a:ext cx="4704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93;p17"/>
          <p:cNvCxnSpPr/>
          <p:nvPr/>
        </p:nvCxnSpPr>
        <p:spPr>
          <a:xfrm flipV="1">
            <a:off x="3691698" y="4432895"/>
            <a:ext cx="3844300" cy="69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4;p17"/>
          <p:cNvCxnSpPr/>
          <p:nvPr/>
        </p:nvCxnSpPr>
        <p:spPr>
          <a:xfrm rot="10800000" flipH="1">
            <a:off x="4109123" y="3767557"/>
            <a:ext cx="3028200" cy="7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97;p17"/>
          <p:cNvCxnSpPr/>
          <p:nvPr/>
        </p:nvCxnSpPr>
        <p:spPr>
          <a:xfrm rot="10800000" flipH="1">
            <a:off x="4632648" y="2953957"/>
            <a:ext cx="19740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98;p17"/>
          <p:cNvSpPr txBox="1"/>
          <p:nvPr/>
        </p:nvSpPr>
        <p:spPr>
          <a:xfrm>
            <a:off x="4459423" y="1936055"/>
            <a:ext cx="23346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ур. кв.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(профильное) </a:t>
            </a:r>
            <a:endParaRPr sz="1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 лет стажа из них </a:t>
            </a:r>
            <a:endParaRPr sz="1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 на инженерных </a:t>
            </a:r>
            <a:endParaRPr sz="1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должностях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99;p17"/>
          <p:cNvSpPr txBox="1"/>
          <p:nvPr/>
        </p:nvSpPr>
        <p:spPr>
          <a:xfrm>
            <a:off x="8799990" y="1541682"/>
            <a:ext cx="3035788" cy="10337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организаций, </a:t>
            </a:r>
            <a:endParaRPr sz="1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инженерные изыскания для подготовки </a:t>
            </a:r>
            <a:r>
              <a:rPr lang="ru" sz="1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" sz="1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</a:t>
            </a:r>
            <a:endParaRPr sz="1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ООиТС, </a:t>
            </a:r>
            <a:endParaRPr sz="1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в НРС, </a:t>
            </a:r>
            <a:endParaRPr sz="1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ru" sz="1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НОК (ПП РФ № 559)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201;p17"/>
          <p:cNvSpPr txBox="1"/>
          <p:nvPr/>
        </p:nvSpPr>
        <p:spPr>
          <a:xfrm>
            <a:off x="8799990" y="3654888"/>
            <a:ext cx="3035788" cy="6441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включаются в НРС 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и проходят НОК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05;p17"/>
          <p:cNvSpPr/>
          <p:nvPr/>
        </p:nvSpPr>
        <p:spPr>
          <a:xfrm rot="-5400000">
            <a:off x="4247597" y="1789735"/>
            <a:ext cx="388200" cy="808200"/>
          </a:xfrm>
          <a:prstGeom prst="up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206;p17"/>
          <p:cNvSpPr/>
          <p:nvPr/>
        </p:nvSpPr>
        <p:spPr>
          <a:xfrm rot="-2312119">
            <a:off x="3731757" y="2540658"/>
            <a:ext cx="388124" cy="808295"/>
          </a:xfrm>
          <a:prstGeom prst="up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998398" y="1730225"/>
            <a:ext cx="901462" cy="901462"/>
            <a:chOff x="2703125" y="1164041"/>
            <a:chExt cx="901462" cy="901462"/>
          </a:xfrm>
        </p:grpSpPr>
        <p:sp>
          <p:nvSpPr>
            <p:cNvPr id="23" name="Google Shape;204;p17"/>
            <p:cNvSpPr txBox="1"/>
            <p:nvPr/>
          </p:nvSpPr>
          <p:spPr>
            <a:xfrm>
              <a:off x="2787933" y="1380536"/>
              <a:ext cx="789125" cy="6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НРС</a:t>
              </a:r>
              <a:endPara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Кольцо 23"/>
            <p:cNvSpPr>
              <a:spLocks noChangeAspect="1"/>
            </p:cNvSpPr>
            <p:nvPr/>
          </p:nvSpPr>
          <p:spPr>
            <a:xfrm>
              <a:off x="2703125" y="1164041"/>
              <a:ext cx="901462" cy="901462"/>
            </a:xfrm>
            <a:prstGeom prst="donut">
              <a:avLst>
                <a:gd name="adj" fmla="val 14613"/>
              </a:avLst>
            </a:prstGeom>
            <a:pattFill prst="dk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5" name="Стрелка вправо 24"/>
          <p:cNvSpPr/>
          <p:nvPr/>
        </p:nvSpPr>
        <p:spPr>
          <a:xfrm rot="10800000">
            <a:off x="6126330" y="1946720"/>
            <a:ext cx="2524097" cy="355774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6811118" y="3004744"/>
            <a:ext cx="1808092" cy="377095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7319052" y="3811498"/>
            <a:ext cx="1331375" cy="348410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Google Shape;178;p17"/>
          <p:cNvSpPr txBox="1"/>
          <p:nvPr/>
        </p:nvSpPr>
        <p:spPr>
          <a:xfrm>
            <a:off x="3712324" y="26909"/>
            <a:ext cx="5555637" cy="98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квалификаций ГИП 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(Инженерные изыскания)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2641" y="6033586"/>
            <a:ext cx="648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ЕКС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должностей работников инженерных изысканий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строительства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1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4380" y="116632"/>
            <a:ext cx="1188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Планы по разработке профессиональных стандартов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сфере инженерных изысканий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2020-2022 годы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87918"/>
              </p:ext>
            </p:extLst>
          </p:nvPr>
        </p:nvGraphicFramePr>
        <p:xfrm>
          <a:off x="1199456" y="1412776"/>
          <a:ext cx="1087320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97"/>
                <a:gridCol w="3648405"/>
                <a:gridCol w="36484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стандарта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– 2021 годы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стандарта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– 2022 годы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организации инженерных изысканий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Специалист-геокриолог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инженерным изысканиям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НОПРИЗ, проект ПС одобрен Комитетом  и направлен на рассмотрение СПК.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инженерно-геологических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изысканий для градостроительной деятельности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Специалист-гидролог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инженерным изысканиям</a:t>
                      </a:r>
                      <a:r>
                        <a:rPr lang="ru-RU" sz="16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НОПРИЗ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инженерно-экологических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изысканий для градостроительной деятельности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Специалист-гидрогеолог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инженерным изысканиям</a:t>
                      </a:r>
                      <a:r>
                        <a:rPr lang="ru-RU" sz="16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НОПРИЗ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инженерно-гидрометеорологических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изысканий для градостроительной деятельности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Специалист-геофизик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инженерным изысканиям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НОПРИЗ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62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Google Shape;211;p18"/>
          <p:cNvSpPr txBox="1"/>
          <p:nvPr/>
        </p:nvSpPr>
        <p:spPr>
          <a:xfrm>
            <a:off x="2373447" y="215467"/>
            <a:ext cx="7515300" cy="54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квалификаций </a:t>
            </a:r>
            <a:r>
              <a:rPr lang="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 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12;p18"/>
          <p:cNvSpPr/>
          <p:nvPr/>
        </p:nvSpPr>
        <p:spPr>
          <a:xfrm>
            <a:off x="3224066" y="1557762"/>
            <a:ext cx="5384700" cy="41576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13;p18"/>
          <p:cNvSpPr/>
          <p:nvPr/>
        </p:nvSpPr>
        <p:spPr>
          <a:xfrm>
            <a:off x="1783906" y="1196752"/>
            <a:ext cx="834900" cy="462011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14;p18"/>
          <p:cNvSpPr txBox="1"/>
          <p:nvPr/>
        </p:nvSpPr>
        <p:spPr>
          <a:xfrm>
            <a:off x="3942130" y="5144322"/>
            <a:ext cx="39477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5;p18"/>
          <p:cNvSpPr txBox="1"/>
          <p:nvPr/>
        </p:nvSpPr>
        <p:spPr>
          <a:xfrm>
            <a:off x="3920080" y="4403996"/>
            <a:ext cx="39918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(бакалавриат)  +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архитектурной деятельности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16;p18"/>
          <p:cNvSpPr txBox="1"/>
          <p:nvPr/>
        </p:nvSpPr>
        <p:spPr>
          <a:xfrm>
            <a:off x="5070241" y="2185837"/>
            <a:ext cx="1748100" cy="115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(профильное) +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лет стажа </a:t>
            </a:r>
            <a:r>
              <a:rPr lang="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профилюиз </a:t>
            </a:r>
            <a:r>
              <a:rPr lang="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5 лет </a:t>
            </a:r>
            <a:endParaRPr sz="11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архитектурных должностях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17;p18"/>
          <p:cNvSpPr txBox="1"/>
          <p:nvPr/>
        </p:nvSpPr>
        <p:spPr>
          <a:xfrm>
            <a:off x="4147076" y="3467414"/>
            <a:ext cx="3496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(профильное)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стажа по профилю </a:t>
            </a: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3 года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архитектурных </a:t>
            </a: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должностях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18;p18"/>
          <p:cNvSpPr txBox="1"/>
          <p:nvPr/>
        </p:nvSpPr>
        <p:spPr>
          <a:xfrm rot="-5400000">
            <a:off x="-210886" y="3202049"/>
            <a:ext cx="4726701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профессионального роста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21;p18"/>
          <p:cNvSpPr txBox="1"/>
          <p:nvPr/>
        </p:nvSpPr>
        <p:spPr>
          <a:xfrm>
            <a:off x="9306943" y="5071262"/>
            <a:ext cx="2508314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архитектор, младщий архитектор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23;p18"/>
          <p:cNvSpPr txBox="1"/>
          <p:nvPr/>
        </p:nvSpPr>
        <p:spPr>
          <a:xfrm>
            <a:off x="9299180" y="3303162"/>
            <a:ext cx="2507598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архитектор проекта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oogle Shape;224;p18"/>
          <p:cNvCxnSpPr/>
          <p:nvPr/>
        </p:nvCxnSpPr>
        <p:spPr>
          <a:xfrm>
            <a:off x="4655840" y="3487436"/>
            <a:ext cx="2520280" cy="1162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26;p18"/>
          <p:cNvCxnSpPr/>
          <p:nvPr/>
        </p:nvCxnSpPr>
        <p:spPr>
          <a:xfrm>
            <a:off x="3647728" y="5071262"/>
            <a:ext cx="453650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229;p18"/>
          <p:cNvSpPr txBox="1"/>
          <p:nvPr/>
        </p:nvSpPr>
        <p:spPr>
          <a:xfrm>
            <a:off x="9306943" y="1941480"/>
            <a:ext cx="2503800" cy="91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подготовку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ООиТС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237;p18"/>
          <p:cNvSpPr txBox="1"/>
          <p:nvPr/>
        </p:nvSpPr>
        <p:spPr>
          <a:xfrm>
            <a:off x="9306943" y="4193862"/>
            <a:ext cx="2508314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Архитектор, старший архитектор, ведущий архитектор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6540366" y="2221635"/>
            <a:ext cx="2673660" cy="355892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7392143" y="3625212"/>
            <a:ext cx="1818171" cy="323781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7930198" y="4367826"/>
            <a:ext cx="1283828" cy="323617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8471492" y="5279646"/>
            <a:ext cx="738823" cy="325460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337798" y="6393523"/>
            <a:ext cx="510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ЕКС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работников архитектуры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Google Shape;224;p18"/>
          <p:cNvCxnSpPr/>
          <p:nvPr/>
        </p:nvCxnSpPr>
        <p:spPr>
          <a:xfrm flipV="1">
            <a:off x="4115803" y="4367826"/>
            <a:ext cx="3614034" cy="86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TextBox 45"/>
          <p:cNvSpPr txBox="1"/>
          <p:nvPr/>
        </p:nvSpPr>
        <p:spPr>
          <a:xfrm>
            <a:off x="2225943" y="5962026"/>
            <a:ext cx="748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ПС: Архитектор, ландшафтный архитектор, архитектор-реставратор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5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5600" y="95104"/>
            <a:ext cx="7219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цифровизации строительной отрасли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человек, мужчина, костюм, галстук&#10;&#10;Автоматически созданное описание">
            <a:extLst>
              <a:ext uri="{FF2B5EF4-FFF2-40B4-BE49-F238E27FC236}">
                <a16:creationId xmlns:lc="http://schemas.openxmlformats.org/drawingml/2006/lockedCanvas" xmlns:a16="http://schemas.microsoft.com/office/drawing/2014/main" xmlns="" id="{247B5DAD-B8DF-4E6E-BFE9-91C20899B9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2805" y="1100937"/>
            <a:ext cx="3744416" cy="297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1973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5905" y="3620035"/>
            <a:ext cx="547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 «Жилье и городская среда»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552" y="1222275"/>
            <a:ext cx="513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«Цифровая экономика»</a:t>
            </a:r>
            <a:endParaRPr lang="ru-RU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201" y="4141027"/>
            <a:ext cx="6298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…Одной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ключевых мер является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строительной отрасли и повышение качества индустриального жилищного строительства, в том числе посредством установления ограничений на использование устаревших технологий и стимулирования внедрения передовых технологий в проектировании и строительстве, совершенствование механизмов государственной поддержки строительства стандартного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жилья…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8AA2B9-A070-4600-9529-6DB4D6C60E7D}"/>
              </a:ext>
            </a:extLst>
          </p:cNvPr>
          <p:cNvSpPr txBox="1"/>
          <p:nvPr/>
        </p:nvSpPr>
        <p:spPr>
          <a:xfrm>
            <a:off x="1364680" y="1644440"/>
            <a:ext cx="656924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масштабную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системную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называемой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инжиниринговые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в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смысле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Путин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8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4380" y="116632"/>
            <a:ext cx="1188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Планы по разработке профессиональных стандартов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сфере архитектуры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2021-2022 годы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86402"/>
              </p:ext>
            </p:extLst>
          </p:nvPr>
        </p:nvGraphicFramePr>
        <p:xfrm>
          <a:off x="1271464" y="1249784"/>
          <a:ext cx="10657184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561662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стандарта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– 2022 годы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Архитектор-дизайнер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НОПРИЗ, приказ Минтруда России от 28.12.2020 № 967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Архитектор-градостроитель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98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Google Shape;211;p18"/>
          <p:cNvSpPr txBox="1"/>
          <p:nvPr/>
        </p:nvSpPr>
        <p:spPr>
          <a:xfrm>
            <a:off x="2390215" y="238216"/>
            <a:ext cx="7515300" cy="91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квалификаций </a:t>
            </a:r>
            <a:r>
              <a:rPr lang="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«Градостроитель» 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12;p18"/>
          <p:cNvSpPr/>
          <p:nvPr/>
        </p:nvSpPr>
        <p:spPr>
          <a:xfrm>
            <a:off x="3224066" y="1557762"/>
            <a:ext cx="5384700" cy="41576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13;p18"/>
          <p:cNvSpPr/>
          <p:nvPr/>
        </p:nvSpPr>
        <p:spPr>
          <a:xfrm>
            <a:off x="1783906" y="1196752"/>
            <a:ext cx="834900" cy="462011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14;p18"/>
          <p:cNvSpPr txBox="1"/>
          <p:nvPr/>
        </p:nvSpPr>
        <p:spPr>
          <a:xfrm>
            <a:off x="3929496" y="5039915"/>
            <a:ext cx="39477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(бакалавриат) + не менее 1 года в области градостроительства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5;p18"/>
          <p:cNvSpPr txBox="1"/>
          <p:nvPr/>
        </p:nvSpPr>
        <p:spPr>
          <a:xfrm>
            <a:off x="3920080" y="4403996"/>
            <a:ext cx="39918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(бакалавриат) /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градостроительства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16;p18"/>
          <p:cNvSpPr txBox="1"/>
          <p:nvPr/>
        </p:nvSpPr>
        <p:spPr>
          <a:xfrm>
            <a:off x="5070241" y="2185837"/>
            <a:ext cx="1748100" cy="115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(профильное) +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стажа </a:t>
            </a:r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градостроительства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17;p18"/>
          <p:cNvSpPr txBox="1"/>
          <p:nvPr/>
        </p:nvSpPr>
        <p:spPr>
          <a:xfrm>
            <a:off x="4147076" y="3467414"/>
            <a:ext cx="3496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ур. кв.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(профильное)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градостроительства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18;p18"/>
          <p:cNvSpPr txBox="1"/>
          <p:nvPr/>
        </p:nvSpPr>
        <p:spPr>
          <a:xfrm rot="-5400000">
            <a:off x="-210886" y="3202049"/>
            <a:ext cx="4726701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профессионального роста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21;p18"/>
          <p:cNvSpPr txBox="1"/>
          <p:nvPr/>
        </p:nvSpPr>
        <p:spPr>
          <a:xfrm>
            <a:off x="9306943" y="5071262"/>
            <a:ext cx="2508314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Архитектор-градостроитель, специалист градостроительства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23;p18"/>
          <p:cNvSpPr txBox="1"/>
          <p:nvPr/>
        </p:nvSpPr>
        <p:spPr>
          <a:xfrm>
            <a:off x="9299180" y="3303162"/>
            <a:ext cx="2507598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градостроитель проекта, градостроитель проекта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oogle Shape;224;p18"/>
          <p:cNvCxnSpPr/>
          <p:nvPr/>
        </p:nvCxnSpPr>
        <p:spPr>
          <a:xfrm flipV="1">
            <a:off x="4655840" y="3467414"/>
            <a:ext cx="2448272" cy="200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26;p18"/>
          <p:cNvCxnSpPr/>
          <p:nvPr/>
        </p:nvCxnSpPr>
        <p:spPr>
          <a:xfrm>
            <a:off x="3647728" y="5071262"/>
            <a:ext cx="453650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229;p18"/>
          <p:cNvSpPr txBox="1"/>
          <p:nvPr/>
        </p:nvSpPr>
        <p:spPr>
          <a:xfrm>
            <a:off x="9306943" y="1941480"/>
            <a:ext cx="2503800" cy="91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ГРАДОСТРОИТЕЛЬ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(субъекта Российской Федерации, муниципального образования)</a:t>
            </a:r>
          </a:p>
        </p:txBody>
      </p:sp>
      <p:sp>
        <p:nvSpPr>
          <p:cNvPr id="19" name="Google Shape;237;p18"/>
          <p:cNvSpPr txBox="1"/>
          <p:nvPr/>
        </p:nvSpPr>
        <p:spPr>
          <a:xfrm>
            <a:off x="9306943" y="4193862"/>
            <a:ext cx="2508314" cy="644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 планировщик, проектировщик-градостроитель,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рхитектор-градостроитель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6540366" y="2221635"/>
            <a:ext cx="2673660" cy="355892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7392143" y="3625212"/>
            <a:ext cx="1818171" cy="323781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7930198" y="4367826"/>
            <a:ext cx="1283828" cy="323617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8471492" y="5279646"/>
            <a:ext cx="738823" cy="325460"/>
          </a:xfrm>
          <a:prstGeom prst="rightArrow">
            <a:avLst>
              <a:gd name="adj1" fmla="val 0"/>
              <a:gd name="adj2" fmla="val 1530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156995" y="6056069"/>
            <a:ext cx="744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ЕКС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работников градостроительной деятельности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Google Shape;224;p18"/>
          <p:cNvCxnSpPr/>
          <p:nvPr/>
        </p:nvCxnSpPr>
        <p:spPr>
          <a:xfrm flipV="1">
            <a:off x="4092094" y="4377323"/>
            <a:ext cx="3637743" cy="2667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7140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4380" y="116632"/>
            <a:ext cx="1188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Планы по разработке профессиональных стандартов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сфере градостроительства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2021-2022 годы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29994"/>
              </p:ext>
            </p:extLst>
          </p:nvPr>
        </p:nvGraphicFramePr>
        <p:xfrm>
          <a:off x="1199456" y="1268760"/>
          <a:ext cx="10873208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51125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стандарта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– 2022 годы</a:t>
                      </a:r>
                      <a:endPara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 - планировщик, специалист в сфере планирования развития территорий населённых мест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Градостроитель - специалист по инженерному обеспечению территорий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Градостроитель-транспортник, специалист в сфере транспортного развития территорий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Градостроитель-эколог, специалист в сфере экологии населенных мест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Градостроитель-экономист, специалист в сфере экономики территорий населенных мест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Градостроитель-специалист по вертикальной планировке территорий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 - планировщик, специалист в сфере планирования развития территорий населённых мест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Градостроитель социолог, специалист в сфере социологии населенных мест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архитектуре и градостроительству НОПРИЗ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90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1624" y="116632"/>
            <a:ext cx="7088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Перечень иных профессиональных стандартов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разработки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62571"/>
              </p:ext>
            </p:extLst>
          </p:nvPr>
        </p:nvGraphicFramePr>
        <p:xfrm>
          <a:off x="1343472" y="1268760"/>
          <a:ext cx="10657184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890"/>
                <a:gridCol w="5995294"/>
              </a:tblGrid>
              <a:tr h="9268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профессионального стандарта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разработки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921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 саморегулируемой организации в сфере градостроительной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по профессиональным квалификациям в области инженерных изысканий, градостроительства, архитектурно-строительного проектирования</a:t>
                      </a:r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 по сметному нормированию (по ценообразованию) для градостроительной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предложение</a:t>
                      </a:r>
                      <a:r>
                        <a:rPr lang="ru-RU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Комитета по экспертизе и аудиту НОПРИЗ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687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3632" y="260648"/>
            <a:ext cx="721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профессиональных стандартов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4583832" y="1412776"/>
            <a:ext cx="4032448" cy="17281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НОПРИЗ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(СПК)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3479232">
            <a:off x="3463635" y="2977179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248128" y="3397356"/>
            <a:ext cx="360040" cy="11838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375920" y="3367103"/>
            <a:ext cx="360040" cy="12608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8044245">
            <a:off x="9006248" y="2973107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855">
            <a:off x="1426997" y="3692009"/>
            <a:ext cx="265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устаревших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справочников профессий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5581" y="4766436"/>
            <a:ext cx="2627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независимой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квалификации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2144" y="4787140"/>
            <a:ext cx="329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типовых программ повышения квалификации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1424" y="3297143"/>
            <a:ext cx="1920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4855">
            <a:off x="1279663" y="3655134"/>
            <a:ext cx="29283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6400" y="4729561"/>
            <a:ext cx="29283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73396" y="4729561"/>
            <a:ext cx="335910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12240" y="3305489"/>
            <a:ext cx="2304256" cy="863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65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19536" y="116632"/>
            <a:ext cx="9476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развитию дополнительного профессионального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2021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3184252">
            <a:off x="2521153" y="1036361"/>
            <a:ext cx="648072" cy="144693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68841" y="1268760"/>
            <a:ext cx="648072" cy="96571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151326">
            <a:off x="9444517" y="996341"/>
            <a:ext cx="648072" cy="148673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43663" y="2329876"/>
            <a:ext cx="2802773" cy="50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4218" y="2364660"/>
            <a:ext cx="2802773" cy="50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80126" y="2364660"/>
            <a:ext cx="2802773" cy="50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2937" y="1370375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7264" y="1391790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5899" y="3046465"/>
            <a:ext cx="3398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специалистов в сфере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8679" y="3070421"/>
            <a:ext cx="3982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повышения квалификации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по организации;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архитектурно-строительного проектирования;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 специалистов по проектированию высотных зданий и сооружений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6569" y="3070421"/>
            <a:ext cx="33983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по организации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изысканий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9268" y="4234153"/>
            <a:ext cx="10762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по итогам совместного заседания Гос. Совета и Совета при Президенте Российской</a:t>
            </a:r>
          </a:p>
          <a:p>
            <a:pPr algn="ctr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по стратегическому развитию и национальным проектам от 23.12.2020 Пр-45-ГС, п.5, </a:t>
            </a:r>
            <a:endParaRPr lang="en-US" sz="14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следующее поручение:</a:t>
            </a:r>
          </a:p>
          <a:p>
            <a:pPr algn="ctr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РФ совместно с профильными Комиссиями Гос. Совета по направлениям социально-экономического </a:t>
            </a:r>
          </a:p>
          <a:p>
            <a:pPr algn="ctr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РФ предусмотреть предоставление финансовой помощи субъектам РФ на развитие инфраструктуры </a:t>
            </a:r>
          </a:p>
          <a:p>
            <a:pPr algn="ctr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14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0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47528" y="332656"/>
            <a:ext cx="10059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«цифровизации»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развития квалификаций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34" y="1351718"/>
            <a:ext cx="3712041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731" y="2852936"/>
            <a:ext cx="2828645" cy="280844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820968" y="3276714"/>
            <a:ext cx="552867" cy="46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600056" y="1491981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научных исследований, развития и внедрения в практику технологий информационного моделирования в строительстве, а также разработки и реализации образовательных программ, в том числе профессиональной переподготовки и повышения квалификации в области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строительства…»</a:t>
            </a: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«…совместная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образовательных программ в сфере технологий информационного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моделирования…»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0800000">
            <a:off x="5246580" y="1916832"/>
            <a:ext cx="392416" cy="318022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82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0542" y="1214475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создание, апробация и масштабирование модели обеспечения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отраслей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высококвалифицированными кадрами,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востребованными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цифровой экономики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0542" y="1903989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профессорско-преподавательского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образовательных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 части освоения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отраслях экономики компетенций</a:t>
            </a:r>
          </a:p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механизма регулярной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образовательных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запросы реального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 цифровой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федеральной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платформы,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обеспечивающей стабильность масштабирования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подготовки кадров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Актуализация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03943" y="2111320"/>
            <a:ext cx="69164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83459" y="188640"/>
            <a:ext cx="10492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созданию и развитию опорного образовательного и единого методологического центров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РФ от 15.12.2020 № 2110)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00" y="4101829"/>
            <a:ext cx="2344446" cy="864096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6221563" y="4237451"/>
            <a:ext cx="691647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072" y="4034385"/>
            <a:ext cx="3068541" cy="9989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67168" y="5015740"/>
            <a:ext cx="432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 с инициативой о включении 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рабочей группы проекта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76" y="1839669"/>
            <a:ext cx="2232248" cy="15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9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27848" y="260648"/>
            <a:ext cx="317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заключение…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772816"/>
            <a:ext cx="3168352" cy="3292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1864" y="1095577"/>
            <a:ext cx="710601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«Качественная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проектных и изыскательских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уровня квалификации 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должен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 повышаться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вызовов технического прогресса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цифровизации»…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способы проектирования, цифровизация отрасли напрямую связаны с качеством проектирования и только высокообразованные, интеллектуальные специалисты могут способствовать скорейшему достижению целей Стратегии развития строительной отрасли» (заседание Совета НОПРИЗ от 11.02.2021)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Национального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изыскателей и проектировщиков,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СПК,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архитектор России, Академик                                        М.М. Посохин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45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16C330E-CEB8-414E-8D05-31595C72BC1C}"/>
              </a:ext>
            </a:extLst>
          </p:cNvPr>
          <p:cNvSpPr/>
          <p:nvPr/>
        </p:nvSpPr>
        <p:spPr>
          <a:xfrm>
            <a:off x="4367808" y="292494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9838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35560" y="188640"/>
            <a:ext cx="899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деятельности НОПРИЗ 2019-2024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0296" y="2060848"/>
            <a:ext cx="3672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Всероссийским съездом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саморегулируемых организаций,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основанных на членстве лиц,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выполняющих инженерные изыскания, 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саморегулируемых организаций,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основанных на членстве лиц,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подготовку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8 от «21-29» мая 2020 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41" y="1916832"/>
            <a:ext cx="3333750" cy="1228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480" y="3284984"/>
            <a:ext cx="6624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smtClean="0"/>
              <a:t>… </a:t>
            </a:r>
          </a:p>
          <a:p>
            <a:pPr marL="342900" indent="-342900">
              <a:buAutoNum type="arabicParenR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применения технологий информационного моделирования в архитектурно-строительном проектировании и инженерных изысканиях, цифровизация рынка проектно-изыскательских работ, в том числе на основе внедрения системы управления жизненным циклом объектов капитального строительства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актуализация профессиональных стандартов</a:t>
            </a:r>
          </a:p>
          <a:p>
            <a:pPr marL="342900" indent="-342900">
              <a:buAutoNum type="arabicParenR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независимой оценки квалификации</a:t>
            </a:r>
          </a:p>
          <a:p>
            <a:pPr marL="342900" indent="-342900">
              <a:buAutoNum type="arabicParenR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по вопросам развития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квалификаций…»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9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07768" y="188640"/>
            <a:ext cx="506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Нормативно-правовое обеспечение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244720"/>
            <a:ext cx="2912126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1904" y="1265720"/>
            <a:ext cx="6624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10.3) информационная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объекта капитального строительства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взаимосвязанных сведений, документов и материалов об объекте капитального строительства, формируемых в электронном виде на этапах выполнения инженерных изысканий, осуществления архитектурно-строительного проектирования, строительства, реконструкции, капитального ремонта, эксплуатации и (или)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сноса…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2640086"/>
            <a:ext cx="4176464" cy="3180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472" y="3737357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правила формирования и ведения информационной модели объекта капитального строительства, а также состав сведений включаемых в информационную модель объекта капитального строительства…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455719" y="214482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7176120" y="4342167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3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35760" y="404664"/>
            <a:ext cx="506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Нормативно-правовое обеспечение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19" y="1124744"/>
            <a:ext cx="5357882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6331" y="5373216"/>
            <a:ext cx="3135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https://regulation.gov.ru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0176" y="1638962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2022 года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2500" y="5188550"/>
            <a:ext cx="385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…стоимостью более 500 млн. рублей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8088" y="3089285"/>
            <a:ext cx="431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ИМ ОКС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701" y="278092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0075" y="3912925"/>
            <a:ext cx="4250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архитектурно-строительного проектирования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здравоохранения, искусства,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культуры, социального обслуживания…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2C66BAE-62A9-4014-A996-1F3B7ABAB4F7}"/>
              </a:ext>
            </a:extLst>
          </p:cNvPr>
          <p:cNvSpPr/>
          <p:nvPr/>
        </p:nvSpPr>
        <p:spPr>
          <a:xfrm>
            <a:off x="1190832" y="2666916"/>
            <a:ext cx="3967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от 31 декабря 2019 г. №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842)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875493B-30DE-4663-8A3A-FCD6C5A68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32" y="1728430"/>
            <a:ext cx="3482037" cy="9604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A317059-A11A-4D75-A044-AF19F2847108}"/>
              </a:ext>
            </a:extLst>
          </p:cNvPr>
          <p:cNvSpPr/>
          <p:nvPr/>
        </p:nvSpPr>
        <p:spPr>
          <a:xfrm>
            <a:off x="1121844" y="5247992"/>
            <a:ext cx="43390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в области инженерных изысканий, градостроительства,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архитектурно-строительного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от 8 ноября 2019 г. №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11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831FB15-810F-4F85-B35F-640E0E7559D9}"/>
              </a:ext>
            </a:extLst>
          </p:cNvPr>
          <p:cNvSpPr/>
          <p:nvPr/>
        </p:nvSpPr>
        <p:spPr>
          <a:xfrm>
            <a:off x="719063" y="283327"/>
            <a:ext cx="11053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и результаты актуализации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в 2020г. 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1DFE3D-3557-452D-9D77-5B3E05CA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8" y="4276519"/>
            <a:ext cx="3352493" cy="972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7608" y="110769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075333" y="1508555"/>
            <a:ext cx="216024" cy="255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339" y="3087524"/>
            <a:ext cx="2532764" cy="950029"/>
          </a:xfrm>
          <a:prstGeom prst="rect">
            <a:avLst/>
          </a:prstGeom>
        </p:spPr>
      </p:pic>
      <p:sp>
        <p:nvSpPr>
          <p:cNvPr id="12" name="Нашивка 11"/>
          <p:cNvSpPr/>
          <p:nvPr/>
        </p:nvSpPr>
        <p:spPr>
          <a:xfrm>
            <a:off x="5735960" y="2688892"/>
            <a:ext cx="509983" cy="7401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6237224" y="2692345"/>
            <a:ext cx="509983" cy="7401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43472" y="3058946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43472" y="4074498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20336" y="111677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704827" y="1507807"/>
            <a:ext cx="216024" cy="985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933608" y="2605361"/>
            <a:ext cx="39744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Одобрены Советом Национального объединения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изыскателей и проектировщиков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от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09.12.2020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41)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7213" y="4074498"/>
            <a:ext cx="4082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Одобрены СПК в области инженерных изысканий,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градостроительства, архитектурно-строительного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от 26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.2020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6754947" y="2690413"/>
            <a:ext cx="509983" cy="7401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5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" name="Объект 4">
            <a:extLst>
              <a:ext uri="{FF2B5EF4-FFF2-40B4-BE49-F238E27FC236}">
                <a16:creationId xmlns="" xmlns:a16="http://schemas.microsoft.com/office/drawing/2014/main" id="{D9A593C4-04A7-4EA5-A3EE-CFA4EE6C2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2" t="11322" r="30386" b="12262"/>
          <a:stretch/>
        </p:blipFill>
        <p:spPr>
          <a:xfrm>
            <a:off x="1138236" y="1118461"/>
            <a:ext cx="3890819" cy="5286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055" y="1026287"/>
            <a:ext cx="4831630" cy="5344601"/>
          </a:xfrm>
          <a:prstGeom prst="rect">
            <a:avLst/>
          </a:prstGeom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9445032" y="60437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3D4604E-8AAA-42C5-860B-3834EE9A8D3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6680F0D-B4EF-4CF1-ADF4-431C246E5E94}"/>
              </a:ext>
            </a:extLst>
          </p:cNvPr>
          <p:cNvSpPr txBox="1">
            <a:spLocks/>
          </p:cNvSpPr>
          <p:nvPr/>
        </p:nvSpPr>
        <p:spPr>
          <a:xfrm>
            <a:off x="3215680" y="-132246"/>
            <a:ext cx="5187008" cy="112437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Минстроя России по актуализации ПС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1412776"/>
            <a:ext cx="4333096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908" y="2564904"/>
            <a:ext cx="4812010" cy="12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1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92043" y="115367"/>
            <a:ext cx="58276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справочники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профессиональные стандарты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9656" y="126948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8208" y="126948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="" xmlns:a16="http://schemas.microsoft.com/office/drawing/2014/main" id="{0392F888-9C7B-4CA7-BEC5-72C311799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2100486"/>
            <a:ext cx="512413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- характеристика 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разрабатываются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мнения профессионального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сообщества;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современным рычагом участия профессионального сообщества в формировании образовательных программ, реализуемых образовательными учреждениями;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 и оперативно реагируют на любые изменения и наведения отрасли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18BBB3F-D2D3-47DA-9D17-4A35583D3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700" y="4653136"/>
            <a:ext cx="1435055" cy="1196752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="" xmlns:a16="http://schemas.microsoft.com/office/drawing/2014/main" id="{0392F888-9C7B-4CA7-BEC5-72C311799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232" y="1886906"/>
            <a:ext cx="529707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и безнадежно устарели;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 динамично развивающие процессы в отрасли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профессиональному сообществу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кадровые потребности в отрасли и оперативно на них реагировать;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32" y="3244912"/>
            <a:ext cx="1610786" cy="24006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11603" y="3137189"/>
            <a:ext cx="363246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Постановлением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РФ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августа 1998 г. N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Минздравсоцразвития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23.04.2008 N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*47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Квалификационных характеристик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руководителей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1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8778-3440-4FC9-9BC4-D1A15C2FC4D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63264" y="68646"/>
            <a:ext cx="7700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организации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архитектурно-строительного проектирования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271464" y="1650295"/>
            <a:ext cx="1296144" cy="936104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287568" y="4324597"/>
            <a:ext cx="1298460" cy="936104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95659" y="1408858"/>
            <a:ext cx="1673139" cy="1876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88648" y="3646209"/>
            <a:ext cx="1680150" cy="2142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61294" y="1831440"/>
            <a:ext cx="96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ОТФ А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(7ур.)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8441" y="4472179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ОТФ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0477" y="1453426"/>
            <a:ext cx="1516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архитектурно-строительного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объектов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6901" y="3646210"/>
            <a:ext cx="17319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процессом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проектирования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технически-сложных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уникальных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394424" y="1380276"/>
            <a:ext cx="432048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389657" y="4137449"/>
            <a:ext cx="432048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7652" y="1155666"/>
            <a:ext cx="3174304" cy="1037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37653" y="2968134"/>
            <a:ext cx="3205666" cy="743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37652" y="2269167"/>
            <a:ext cx="3187327" cy="633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55992" y="3937743"/>
            <a:ext cx="3187326" cy="857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37652" y="2262717"/>
            <a:ext cx="3387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организационно-распорядительной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3487" y="1146656"/>
            <a:ext cx="313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 заказчиками перечня и состава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исходно-разрешительной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объектов капитального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подготовка договоров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5991" y="3010969"/>
            <a:ext cx="308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разработки и выпуска разделов проектной и рабочей документации для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строительства 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4387201" y="2116646"/>
            <a:ext cx="432048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387201" y="2853016"/>
            <a:ext cx="420887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389657" y="5140484"/>
            <a:ext cx="432048" cy="45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55991" y="4856560"/>
            <a:ext cx="3198960" cy="857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937652" y="3937743"/>
            <a:ext cx="3302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архитектурно-строительного проектирования объектов капитального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особо опасных, технически-сложных и уникальных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5992" y="4853323"/>
            <a:ext cx="330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руководство процессом архитектурно-строительного проектирования объектов капитального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особо опасных, технически-сложных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уникальных…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25184" y="1220624"/>
            <a:ext cx="38181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анализировать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данные, представленные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информационной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  <a:p>
            <a:pPr indent="-171450">
              <a:buFontTx/>
              <a:buChar char="-"/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выполнения и оформления технической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в текстовой и графической формах и (или) в форме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объекта капитального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indent="-171450">
              <a:buFontTx/>
              <a:buChar char="-"/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 и принципы информационного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объектов капитального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indent="-171450">
              <a:buFontTx/>
              <a:buChar char="-"/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принципы, алгоритмы и стандарты работы в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продуктах для информационного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indent="-171450">
              <a:buFontTx/>
              <a:buChar char="-"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детализации, сроки и этапы разработки информационной модели объекта капитального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Уметь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уровень детализации, сроки и этапы разработки информационной модели объекта капитального строительства</a:t>
            </a:r>
          </a:p>
          <a:p>
            <a:pPr indent="-171450">
              <a:buFontTx/>
              <a:buChar char="-"/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технологии информационного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при решении специализированных задач на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этапах жизненного цикла объекта капитального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68179" y="5060461"/>
            <a:ext cx="390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разработки информационной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объекта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строительства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74822" y="46364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45338"/>
      </p:ext>
    </p:extLst>
  </p:cSld>
  <p:clrMapOvr>
    <a:masterClrMapping/>
  </p:clrMapOvr>
</p:sld>
</file>

<file path=ppt/theme/theme1.xml><?xml version="1.0" encoding="utf-8"?>
<a:theme xmlns:a="http://schemas.openxmlformats.org/drawingml/2006/main" name="ВНИИ ТРУ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ВНИИ ТРУДА</Template>
  <TotalTime>13677</TotalTime>
  <Words>2838</Words>
  <Application>Microsoft Office PowerPoint</Application>
  <PresentationFormat>Произвольный</PresentationFormat>
  <Paragraphs>536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ВНИИ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Marietta</dc:creator>
  <cp:lastModifiedBy>admin</cp:lastModifiedBy>
  <cp:revision>793</cp:revision>
  <cp:lastPrinted>2021-01-28T08:56:45Z</cp:lastPrinted>
  <dcterms:created xsi:type="dcterms:W3CDTF">2017-11-30T16:28:46Z</dcterms:created>
  <dcterms:modified xsi:type="dcterms:W3CDTF">2021-02-16T19:59:00Z</dcterms:modified>
</cp:coreProperties>
</file>