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7" r:id="rId3"/>
    <p:sldMasterId id="2147483693" r:id="rId4"/>
  </p:sldMasterIdLst>
  <p:notesMasterIdLst>
    <p:notesMasterId r:id="rId13"/>
  </p:notesMasterIdLst>
  <p:sldIdLst>
    <p:sldId id="276" r:id="rId5"/>
    <p:sldId id="312" r:id="rId6"/>
    <p:sldId id="313" r:id="rId7"/>
    <p:sldId id="309" r:id="rId8"/>
    <p:sldId id="304" r:id="rId9"/>
    <p:sldId id="305" r:id="rId10"/>
    <p:sldId id="306" r:id="rId11"/>
    <p:sldId id="303" r:id="rId12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3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52" autoAdjust="0"/>
    <p:restoredTop sz="94660" autoAdjust="0"/>
  </p:normalViewPr>
  <p:slideViewPr>
    <p:cSldViewPr snapToGrid="0">
      <p:cViewPr>
        <p:scale>
          <a:sx n="87" d="100"/>
          <a:sy n="87" d="100"/>
        </p:scale>
        <p:origin x="-90" y="-4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73A12-FB6A-48F0-BCED-8D7B8302A157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3" y="4751390"/>
            <a:ext cx="5438775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A29D0-B6CB-4DB0-A4C6-50B3E12430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231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65583F0-73C6-4209-8DB4-15C3B9DE44BD}" type="slidenum">
              <a:rPr lang="ru-RU" altLang="ru-RU" sz="1200" smtClean="0">
                <a:solidFill>
                  <a:srgbClr val="000000"/>
                </a:solidFill>
              </a:rPr>
              <a:pPr/>
              <a:t>5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101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5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439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383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12192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579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12192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9800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43B3B-6462-4E61-8211-EABFCEA877E9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774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108E3-90F0-4A22-965A-35CD5D512BEA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1431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B8C55-842A-48F8-B9E4-20273A9C6BB6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961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38CB6-8258-42D7-9F7A-1D0522174280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1597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10B7E-BD56-4000-8DD3-3A097824EF7C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0451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5F376-F2F6-4E4F-A035-AEBE29BA3717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291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9805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DF101-3FBB-494E-BE84-093208BB1FEC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2533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80276-0DAD-49F1-8838-5C6B317A385D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9603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99CF8-5515-4B5D-9835-895E7BB6DA0C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4480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6E046-8C00-4ADC-836E-3D499B355D8C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6510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EBEDF-E44C-41D6-A749-6405744E074C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9978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A9E84-A5EA-41B6-9295-1B636CB62225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2307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47229-FDBB-4BBD-B4EC-301110A24D4E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9436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D4D15C49-226D-4A12-8ACC-0C8E9F397F77}" type="datetimeFigureOut">
              <a:rPr lang="ru-RU" sz="2400">
                <a:solidFill>
                  <a:srgbClr val="000000"/>
                </a:solidFill>
                <a:cs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09.12.2020</a:t>
            </a:fld>
            <a:endParaRPr lang="ru-RU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8356F-73E2-43CC-9826-8B195454238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8213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12192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68484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43B3B-6462-4E61-8211-EABFCEA877E9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916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8415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108E3-90F0-4A22-965A-35CD5D512BEA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1856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B8C55-842A-48F8-B9E4-20273A9C6BB6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0608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38CB6-8258-42D7-9F7A-1D0522174280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4610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10B7E-BD56-4000-8DD3-3A097824EF7C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8090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5F376-F2F6-4E4F-A035-AEBE29BA3717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5474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DF101-3FBB-494E-BE84-093208BB1FEC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90534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80276-0DAD-49F1-8838-5C6B317A385D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8819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99CF8-5515-4B5D-9835-895E7BB6DA0C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47333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6E046-8C00-4ADC-836E-3D499B355D8C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96260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EBEDF-E44C-41D6-A749-6405744E074C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704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44263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A9E84-A5EA-41B6-9295-1B636CB62225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22380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47229-FDBB-4BBD-B4EC-301110A24D4E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52688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D4D15C49-226D-4A12-8ACC-0C8E9F397F77}" type="datetimeFigureOut">
              <a:rPr lang="ru-RU" sz="2400">
                <a:solidFill>
                  <a:srgbClr val="000000"/>
                </a:solidFill>
                <a:cs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09.12.2020</a:t>
            </a:fld>
            <a:endParaRPr lang="ru-RU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8356F-73E2-43CC-9826-8B195454238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89869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12192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43186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43B3B-6462-4E61-8211-EABFCEA877E9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63812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108E3-90F0-4A22-965A-35CD5D512BEA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21263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B8C55-842A-48F8-B9E4-20273A9C6BB6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23843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38CB6-8258-42D7-9F7A-1D0522174280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13192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10B7E-BD56-4000-8DD3-3A097824EF7C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61099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5F376-F2F6-4E4F-A035-AEBE29BA3717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592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07951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DF101-3FBB-494E-BE84-093208BB1FEC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7577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80276-0DAD-49F1-8838-5C6B317A385D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37513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99CF8-5515-4B5D-9835-895E7BB6DA0C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7484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6E046-8C00-4ADC-836E-3D499B355D8C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78891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EBEDF-E44C-41D6-A749-6405744E074C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27858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A9E84-A5EA-41B6-9295-1B636CB62225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22448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47229-FDBB-4BBD-B4EC-301110A24D4E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04345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D4D15C49-226D-4A12-8ACC-0C8E9F397F77}" type="datetimeFigureOut">
              <a:rPr lang="ru-RU" sz="2400">
                <a:solidFill>
                  <a:srgbClr val="000000"/>
                </a:solidFill>
                <a:cs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09.12.2020</a:t>
            </a:fld>
            <a:endParaRPr lang="ru-RU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24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8356F-73E2-43CC-9826-8B195454238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892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60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77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349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108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9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44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53D9B-E927-4A94-9886-FBF2DCEF0BF5}" type="datetimeFigureOut">
              <a:rPr lang="ru-RU" smtClean="0"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60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12192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95884" y="6580188"/>
            <a:ext cx="284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chemeClr val="bg1"/>
                </a:solidFill>
                <a:ea typeface="ＭＳ Ｐゴシック" panose="020B0600070205080204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1C058E-19E8-4B2E-9B24-260069D94088}" type="slidenum">
              <a:rPr lang="ru-RU" altLang="ru-RU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65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panose="020B0600070205080204" pitchFamily="34" charset="-128"/>
          <a:cs typeface="ＭＳ Ｐゴシック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anose="020B0600070205080204" pitchFamily="34" charset="-128"/>
          <a:cs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anose="020B0600070205080204" pitchFamily="34" charset="-128"/>
          <a:cs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anose="020B0600070205080204" pitchFamily="34" charset="-128"/>
          <a:cs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anose="020B0600070205080204" pitchFamily="34" charset="-128"/>
          <a:cs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panose="020B0600070205080204" pitchFamily="34" charset="-128"/>
          <a:cs typeface="ＭＳ Ｐゴシック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panose="020B0600070205080204" pitchFamily="34" charset="-128"/>
          <a:cs typeface="ＭＳ Ｐゴシック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panose="020B0600070205080204" pitchFamily="34" charset="-128"/>
          <a:cs typeface="ＭＳ Ｐゴシック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panose="020B0600070205080204" pitchFamily="34" charset="-128"/>
          <a:cs typeface="ＭＳ Ｐゴシック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panose="020B0600070205080204" pitchFamily="34" charset="-128"/>
          <a:cs typeface="ＭＳ Ｐゴシック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12192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95884" y="6580188"/>
            <a:ext cx="284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chemeClr val="bg1"/>
                </a:solidFill>
                <a:ea typeface="ＭＳ Ｐゴシック" panose="020B0600070205080204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1C058E-19E8-4B2E-9B24-260069D94088}" type="slidenum">
              <a:rPr lang="ru-RU" altLang="ru-RU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39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panose="020B0600070205080204" pitchFamily="34" charset="-128"/>
          <a:cs typeface="ＭＳ Ｐゴシック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anose="020B0600070205080204" pitchFamily="34" charset="-128"/>
          <a:cs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anose="020B0600070205080204" pitchFamily="34" charset="-128"/>
          <a:cs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anose="020B0600070205080204" pitchFamily="34" charset="-128"/>
          <a:cs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anose="020B0600070205080204" pitchFamily="34" charset="-128"/>
          <a:cs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panose="020B0600070205080204" pitchFamily="34" charset="-128"/>
          <a:cs typeface="ＭＳ Ｐゴシック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panose="020B0600070205080204" pitchFamily="34" charset="-128"/>
          <a:cs typeface="ＭＳ Ｐゴシック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panose="020B0600070205080204" pitchFamily="34" charset="-128"/>
          <a:cs typeface="ＭＳ Ｐゴシック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panose="020B0600070205080204" pitchFamily="34" charset="-128"/>
          <a:cs typeface="ＭＳ Ｐゴシック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panose="020B0600070205080204" pitchFamily="34" charset="-128"/>
          <a:cs typeface="ＭＳ Ｐゴシック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12192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95884" y="6580188"/>
            <a:ext cx="284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chemeClr val="bg1"/>
                </a:solidFill>
                <a:ea typeface="ＭＳ Ｐゴシック" panose="020B0600070205080204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1C058E-19E8-4B2E-9B24-260069D94088}" type="slidenum">
              <a:rPr lang="ru-RU" altLang="ru-RU">
                <a:solidFill>
                  <a:srgbClr val="FFFFFF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60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panose="020B0600070205080204" pitchFamily="34" charset="-128"/>
          <a:cs typeface="ＭＳ Ｐゴシック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anose="020B0600070205080204" pitchFamily="34" charset="-128"/>
          <a:cs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anose="020B0600070205080204" pitchFamily="34" charset="-128"/>
          <a:cs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anose="020B0600070205080204" pitchFamily="34" charset="-128"/>
          <a:cs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anose="020B0600070205080204" pitchFamily="34" charset="-128"/>
          <a:cs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panose="020B0600070205080204" pitchFamily="34" charset="-128"/>
          <a:cs typeface="ＭＳ Ｐゴシック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panose="020B0600070205080204" pitchFamily="34" charset="-128"/>
          <a:cs typeface="ＭＳ Ｐゴシック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panose="020B0600070205080204" pitchFamily="34" charset="-128"/>
          <a:cs typeface="ＭＳ Ｐゴシック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panose="020B0600070205080204" pitchFamily="34" charset="-128"/>
          <a:cs typeface="ＭＳ Ｐゴシック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panose="020B0600070205080204" pitchFamily="34" charset="-128"/>
          <a:cs typeface="ＭＳ Ｐゴシック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079"/>
          <p:cNvSpPr>
            <a:spLocks noChangeArrowheads="1"/>
          </p:cNvSpPr>
          <p:nvPr/>
        </p:nvSpPr>
        <p:spPr bwMode="auto">
          <a:xfrm>
            <a:off x="130629" y="3171371"/>
            <a:ext cx="12061371" cy="3258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endParaRPr lang="ru-RU" altLang="ru-RU" sz="2800" b="1" dirty="0">
              <a:solidFill>
                <a:srgbClr val="008080"/>
              </a:solidFill>
              <a:latin typeface="+mn-lt"/>
            </a:endParaRPr>
          </a:p>
          <a:p>
            <a:pPr algn="ctr">
              <a:spcBef>
                <a:spcPct val="0"/>
              </a:spcBef>
              <a:buNone/>
              <a:defRPr/>
            </a:pPr>
            <a:r>
              <a:rPr lang="ru-RU" altLang="ru-RU" sz="2800" b="1" dirty="0">
                <a:solidFill>
                  <a:srgbClr val="008080"/>
                </a:solidFill>
                <a:latin typeface="+mn-lt"/>
              </a:rPr>
              <a:t>Изменения в законодательство о контрактной системе 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ru-RU" altLang="ru-RU" sz="2800" b="1" dirty="0">
                <a:solidFill>
                  <a:srgbClr val="008080"/>
                </a:solidFill>
                <a:latin typeface="+mn-lt"/>
              </a:rPr>
              <a:t>Разъяснения ФАС России по проблемам </a:t>
            </a:r>
            <a:r>
              <a:rPr lang="ru-RU" altLang="ru-RU" sz="2800" b="1" dirty="0" err="1">
                <a:solidFill>
                  <a:srgbClr val="008080"/>
                </a:solidFill>
                <a:latin typeface="+mn-lt"/>
              </a:rPr>
              <a:t>правоприменения</a:t>
            </a:r>
            <a:r>
              <a:rPr lang="ru-RU" altLang="ru-RU" sz="2800" b="1" dirty="0">
                <a:solidFill>
                  <a:srgbClr val="008080"/>
                </a:solidFill>
                <a:latin typeface="+mn-lt"/>
              </a:rPr>
              <a:t> 44-ФЗ</a:t>
            </a:r>
            <a:r>
              <a:rPr lang="ru-RU" altLang="ru-RU" sz="2400" b="1" dirty="0">
                <a:solidFill>
                  <a:srgbClr val="008080"/>
                </a:solidFill>
                <a:latin typeface="+mn-lt"/>
              </a:rPr>
              <a:t/>
            </a:r>
            <a:br>
              <a:rPr lang="ru-RU" altLang="ru-RU" sz="2400" b="1" dirty="0">
                <a:solidFill>
                  <a:srgbClr val="008080"/>
                </a:solidFill>
                <a:latin typeface="+mn-lt"/>
              </a:rPr>
            </a:br>
            <a:endParaRPr lang="ru-RU" altLang="ru-RU" sz="2400" b="1" dirty="0">
              <a:solidFill>
                <a:srgbClr val="008080"/>
              </a:solidFill>
              <a:latin typeface="+mn-lt"/>
            </a:endParaRPr>
          </a:p>
          <a:p>
            <a:pPr algn="ctr">
              <a:spcBef>
                <a:spcPct val="0"/>
              </a:spcBef>
              <a:buNone/>
              <a:defRPr/>
            </a:pPr>
            <a:endParaRPr lang="ru-RU" altLang="ru-RU" sz="2400" b="1" dirty="0">
              <a:solidFill>
                <a:srgbClr val="008080"/>
              </a:solidFill>
              <a:latin typeface="Arial" charset="0"/>
            </a:endParaRPr>
          </a:p>
          <a:p>
            <a:pPr algn="ctr">
              <a:spcBef>
                <a:spcPct val="0"/>
              </a:spcBef>
              <a:buNone/>
              <a:defRPr/>
            </a:pPr>
            <a:endParaRPr lang="ru-RU" altLang="ru-RU" sz="2400" b="1" dirty="0">
              <a:solidFill>
                <a:srgbClr val="008080"/>
              </a:solidFill>
              <a:latin typeface="Arial" charset="0"/>
            </a:endParaRPr>
          </a:p>
          <a:p>
            <a:pPr algn="ctr">
              <a:spcBef>
                <a:spcPct val="0"/>
              </a:spcBef>
              <a:buNone/>
              <a:defRPr/>
            </a:pPr>
            <a:endParaRPr lang="ru-RU" altLang="ru-RU" sz="2400" b="1" dirty="0">
              <a:solidFill>
                <a:srgbClr val="008080"/>
              </a:solidFill>
              <a:latin typeface="Arial" charset="0"/>
            </a:endParaRPr>
          </a:p>
          <a:p>
            <a:pPr algn="ctr">
              <a:spcBef>
                <a:spcPct val="0"/>
              </a:spcBef>
              <a:buNone/>
              <a:defRPr/>
            </a:pPr>
            <a:endParaRPr lang="ru-RU" altLang="ru-RU" sz="2400" b="1" dirty="0">
              <a:solidFill>
                <a:srgbClr val="008080"/>
              </a:solidFill>
              <a:latin typeface="Arial" charset="0"/>
            </a:endParaRPr>
          </a:p>
          <a:p>
            <a:pPr algn="ctr">
              <a:spcBef>
                <a:spcPct val="0"/>
              </a:spcBef>
              <a:buNone/>
              <a:defRPr/>
            </a:pPr>
            <a:r>
              <a:rPr lang="ru-RU" altLang="ru-RU" sz="1800" b="1" dirty="0">
                <a:solidFill>
                  <a:srgbClr val="008080"/>
                </a:solidFill>
                <a:latin typeface="Arial" charset="0"/>
              </a:rPr>
              <a:t>Москва, 2020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3000" b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Rectangle 26"/>
          <p:cNvSpPr>
            <a:spLocks noChangeArrowheads="1"/>
          </p:cNvSpPr>
          <p:nvPr/>
        </p:nvSpPr>
        <p:spPr bwMode="auto">
          <a:xfrm>
            <a:off x="-781353" y="2083932"/>
            <a:ext cx="1051136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008080"/>
                </a:solidFill>
                <a:latin typeface="+mn-lt"/>
              </a:rPr>
              <a:t>ФЕДЕРАЛЬНАЯ АНТИМОНОПОЛЬНАЯ СЛУЖБА</a:t>
            </a:r>
            <a:endParaRPr lang="en-US" altLang="ru-RU" sz="2400" b="1" dirty="0">
              <a:solidFill>
                <a:srgbClr val="00808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515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0" descr="http://zakupki.gov.ru/epz/main/public/img/header/embl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-12700" y="0"/>
            <a:ext cx="12192000" cy="594851"/>
          </a:xfrm>
          <a:prstGeom prst="rect">
            <a:avLst/>
          </a:prstGeom>
        </p:spPr>
      </p:pic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-12700" y="-167530"/>
            <a:ext cx="12198350" cy="68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spcBef>
                <a:spcPct val="0"/>
              </a:spcBef>
            </a:pPr>
            <a:r>
              <a:rPr lang="ru-RU" alt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Проблемы 44-ФЗ и пути решения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3990" y="1501902"/>
            <a:ext cx="4002769" cy="1772839"/>
          </a:xfrm>
          <a:prstGeom prst="round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  <a:spcAft>
                <a:spcPts val="0"/>
              </a:spcAft>
              <a:tabLst>
                <a:tab pos="533400" algn="l"/>
              </a:tabLst>
            </a:pPr>
            <a:r>
              <a:rPr lang="ru-RU" sz="2400" b="1" dirty="0">
                <a:solidFill>
                  <a:schemeClr val="tx1"/>
                </a:solidFill>
              </a:rPr>
              <a:t>Установление заказчиками в документации о торгах «ловушек» для формального отклонения участников</a:t>
            </a:r>
            <a:endParaRPr lang="ru-RU" sz="24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786554" y="743509"/>
            <a:ext cx="2493923" cy="483808"/>
          </a:xfrm>
          <a:prstGeom prst="round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/>
              <a:t>Предложения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912483" y="723109"/>
            <a:ext cx="2472301" cy="506815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/>
              <a:t>Проблемы</a:t>
            </a:r>
          </a:p>
        </p:txBody>
      </p:sp>
      <p:sp>
        <p:nvSpPr>
          <p:cNvPr id="17" name="Скругленный прямоугольник 12">
            <a:extLst>
              <a:ext uri="{FF2B5EF4-FFF2-40B4-BE49-F238E27FC236}">
                <a16:creationId xmlns:a16="http://schemas.microsoft.com/office/drawing/2014/main" xmlns="" id="{5B3AC34B-2618-4E47-8411-1794FA3449FF}"/>
              </a:ext>
            </a:extLst>
          </p:cNvPr>
          <p:cNvSpPr/>
          <p:nvPr/>
        </p:nvSpPr>
        <p:spPr>
          <a:xfrm>
            <a:off x="4958366" y="1349103"/>
            <a:ext cx="7011512" cy="2295358"/>
          </a:xfrm>
          <a:prstGeom prst="round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Установление только согласия (по аналогии с закупками строительных работ) от участника на работы (услуги) при которых поставляются товары, и при поставке товаров – ограниченный перечень характеристик на закупку (например, не более 5)</a:t>
            </a:r>
          </a:p>
        </p:txBody>
      </p:sp>
      <p:sp>
        <p:nvSpPr>
          <p:cNvPr id="18" name="Скругленный прямоугольник 17">
            <a:extLst>
              <a:ext uri="{FF2B5EF4-FFF2-40B4-BE49-F238E27FC236}">
                <a16:creationId xmlns:a16="http://schemas.microsoft.com/office/drawing/2014/main" xmlns="" id="{1FFDFD7F-D47B-43BC-973E-50B52E6AD0EE}"/>
              </a:ext>
            </a:extLst>
          </p:cNvPr>
          <p:cNvSpPr/>
          <p:nvPr/>
        </p:nvSpPr>
        <p:spPr>
          <a:xfrm>
            <a:off x="4958366" y="3845645"/>
            <a:ext cx="7011512" cy="1387545"/>
          </a:xfrm>
          <a:prstGeom prst="round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tabLst>
                <a:tab pos="400050" algn="l"/>
              </a:tabLst>
              <a:defRPr/>
            </a:pPr>
            <a:r>
              <a:rPr lang="ru-RU" sz="24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Проведение аукциона через 2 часа после окончания срока подачи заявок для всех видов закупок товаров, работ, услуг</a:t>
            </a:r>
          </a:p>
          <a:p>
            <a:pPr algn="ctr">
              <a:lnSpc>
                <a:spcPct val="85000"/>
              </a:lnSpc>
              <a:tabLst>
                <a:tab pos="400050" algn="l"/>
              </a:tabLst>
              <a:defRPr/>
            </a:pPr>
            <a:endParaRPr lang="ru-RU" sz="24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4375377" y="2172013"/>
            <a:ext cx="394371" cy="4326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12">
            <a:extLst>
              <a:ext uri="{FF2B5EF4-FFF2-40B4-BE49-F238E27FC236}">
                <a16:creationId xmlns:a16="http://schemas.microsoft.com/office/drawing/2014/main" xmlns="" id="{45F081B8-74FF-4313-92F6-E019C479A52B}"/>
              </a:ext>
            </a:extLst>
          </p:cNvPr>
          <p:cNvSpPr/>
          <p:nvPr/>
        </p:nvSpPr>
        <p:spPr>
          <a:xfrm>
            <a:off x="147248" y="5543122"/>
            <a:ext cx="4002770" cy="798341"/>
          </a:xfrm>
          <a:prstGeom prst="round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tabLst>
                <a:tab pos="400050" algn="l"/>
              </a:tabLst>
              <a:defRPr/>
            </a:pPr>
            <a:r>
              <a:rPr lang="ru-RU" sz="24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«Цикличность» проведения закупки</a:t>
            </a:r>
          </a:p>
        </p:txBody>
      </p:sp>
      <p:sp>
        <p:nvSpPr>
          <p:cNvPr id="23" name="Стрелка вправо 22"/>
          <p:cNvSpPr/>
          <p:nvPr/>
        </p:nvSpPr>
        <p:spPr>
          <a:xfrm>
            <a:off x="4346961" y="4185928"/>
            <a:ext cx="422787" cy="4326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83989" y="4040485"/>
            <a:ext cx="4002769" cy="716456"/>
          </a:xfrm>
          <a:prstGeom prst="round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5000"/>
              </a:lnSpc>
              <a:spcAft>
                <a:spcPts val="0"/>
              </a:spcAft>
              <a:tabLst>
                <a:tab pos="533400" algn="l"/>
              </a:tabLst>
            </a:pPr>
            <a:r>
              <a:rPr lang="ru-RU" sz="2400" b="1" dirty="0">
                <a:solidFill>
                  <a:schemeClr val="tx1"/>
                </a:solidFill>
              </a:rPr>
              <a:t>Сговор на торгах</a:t>
            </a:r>
            <a:endParaRPr lang="ru-RU" sz="24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>
            <a:extLst>
              <a:ext uri="{FF2B5EF4-FFF2-40B4-BE49-F238E27FC236}">
                <a16:creationId xmlns:a16="http://schemas.microsoft.com/office/drawing/2014/main" xmlns="" id="{1FFDFD7F-D47B-43BC-973E-50B52E6AD0EE}"/>
              </a:ext>
            </a:extLst>
          </p:cNvPr>
          <p:cNvSpPr/>
          <p:nvPr/>
        </p:nvSpPr>
        <p:spPr>
          <a:xfrm>
            <a:off x="4966689" y="5355199"/>
            <a:ext cx="7011512" cy="1174186"/>
          </a:xfrm>
          <a:prstGeom prst="round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tabLst>
                <a:tab pos="400050" algn="l"/>
              </a:tabLst>
              <a:defRPr/>
            </a:pPr>
            <a:r>
              <a:rPr lang="ru-RU" sz="2400" b="1" dirty="0">
                <a:solidFill>
                  <a:schemeClr val="tx1"/>
                </a:solidFill>
                <a:cs typeface="Times New Roman" panose="02020603050405020304" pitchFamily="18" charset="0"/>
              </a:rPr>
              <a:t>Исключение цикличности проведения закупок</a:t>
            </a:r>
          </a:p>
        </p:txBody>
      </p:sp>
      <p:sp>
        <p:nvSpPr>
          <p:cNvPr id="19" name="Стрелка вправо 18"/>
          <p:cNvSpPr/>
          <p:nvPr/>
        </p:nvSpPr>
        <p:spPr>
          <a:xfrm>
            <a:off x="4346960" y="5763090"/>
            <a:ext cx="422787" cy="4326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690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0" descr="http://zakupki.gov.ru/epz/main/public/img/header/embl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0" y="-3861"/>
            <a:ext cx="12192000" cy="715826"/>
          </a:xfrm>
          <a:prstGeom prst="rect">
            <a:avLst/>
          </a:prstGeom>
        </p:spPr>
      </p:pic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-423081" y="15626"/>
            <a:ext cx="12615079" cy="68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75000"/>
              </a:lnSpc>
              <a:buFont typeface="Arial" panose="020B0604020202020204" pitchFamily="34" charset="0"/>
              <a:buNone/>
              <a:defRPr/>
            </a:pPr>
            <a:r>
              <a:rPr lang="ru-RU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Развитие добросовестной конкуренции по 44-ФЗ</a:t>
            </a:r>
          </a:p>
        </p:txBody>
      </p:sp>
      <p:sp>
        <p:nvSpPr>
          <p:cNvPr id="105" name="Скругленный прямоугольник 104"/>
          <p:cNvSpPr/>
          <p:nvPr/>
        </p:nvSpPr>
        <p:spPr>
          <a:xfrm>
            <a:off x="6054556" y="1895006"/>
            <a:ext cx="5970860" cy="1772234"/>
          </a:xfrm>
          <a:prstGeom prst="round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200" b="1" dirty="0"/>
              <a:t>           Использование рейтинга для: </a:t>
            </a:r>
            <a:br>
              <a:rPr lang="ru-RU" sz="2200" b="1" dirty="0"/>
            </a:br>
            <a:r>
              <a:rPr lang="ru-RU" sz="2200" b="1" dirty="0"/>
              <a:t>- допуска на торги</a:t>
            </a:r>
          </a:p>
          <a:p>
            <a:r>
              <a:rPr lang="ru-RU" sz="2200" b="1" dirty="0"/>
              <a:t>- объективной оценки участника на торгах</a:t>
            </a:r>
          </a:p>
          <a:p>
            <a:r>
              <a:rPr lang="ru-RU" sz="2200" b="1" dirty="0">
                <a:solidFill>
                  <a:schemeClr val="tx1"/>
                </a:solidFill>
              </a:rPr>
              <a:t>- снижение размера обеспечения заявки и контракта в зависимости от рейтинга</a:t>
            </a:r>
            <a:endParaRPr lang="ru-RU" sz="2200" b="1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55575" y="972811"/>
            <a:ext cx="2841625" cy="177464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Рейтинг деловой репутации предпринимателей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6054555" y="777821"/>
            <a:ext cx="5970860" cy="101607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Автоматическое присвоение рейтинга в ЕИС в зависимости от качества, количества и стоимости исполненных контрактов</a:t>
            </a:r>
          </a:p>
        </p:txBody>
      </p:sp>
      <p:sp>
        <p:nvSpPr>
          <p:cNvPr id="46" name="Стрелка вниз 45"/>
          <p:cNvSpPr/>
          <p:nvPr/>
        </p:nvSpPr>
        <p:spPr>
          <a:xfrm rot="16200000">
            <a:off x="3047113" y="1596847"/>
            <a:ext cx="635238" cy="590281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766458" y="958888"/>
            <a:ext cx="1559804" cy="512897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Высокий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764388" y="1662693"/>
            <a:ext cx="1559804" cy="512897"/>
          </a:xfrm>
          <a:prstGeom prst="round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Базовый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766458" y="2400515"/>
            <a:ext cx="1559804" cy="512897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Низкий</a:t>
            </a:r>
          </a:p>
        </p:txBody>
      </p:sp>
      <p:sp>
        <p:nvSpPr>
          <p:cNvPr id="21" name="Стрелка вниз 20"/>
          <p:cNvSpPr/>
          <p:nvPr/>
        </p:nvSpPr>
        <p:spPr>
          <a:xfrm rot="16200000">
            <a:off x="5406230" y="1562830"/>
            <a:ext cx="635238" cy="590281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-6352" y="3867858"/>
            <a:ext cx="121983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155574" y="4256817"/>
            <a:ext cx="3608813" cy="1509854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/>
              <a:t>Подача жалобы и официальное уведомление участников  через ЕИС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936183" y="4236770"/>
            <a:ext cx="4243200" cy="1529901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/>
              <a:t>Вся претензионная и иная официальная переписка заказчика с исполнителем по контракту должна быть в ЕИС</a:t>
            </a: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51060" y="3773715"/>
            <a:ext cx="12192000" cy="394831"/>
          </a:xfrm>
          <a:prstGeom prst="rect">
            <a:avLst/>
          </a:prstGeom>
        </p:spPr>
      </p:pic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-172935" y="3813802"/>
            <a:ext cx="12198350" cy="31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75000"/>
              </a:lnSpc>
              <a:buFont typeface="Arial" panose="020B0604020202020204" pitchFamily="34" charset="0"/>
              <a:buNone/>
              <a:defRPr/>
            </a:pPr>
            <a:r>
              <a:rPr lang="ru-RU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Развитие электронных процедур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8351179" y="4214718"/>
            <a:ext cx="3674236" cy="1551953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/>
              <a:t>Единая форма для банковской гарантии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55573" y="5983547"/>
            <a:ext cx="11869841" cy="75982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/>
              <a:t>Внесение изменений в Договор </a:t>
            </a:r>
            <a:r>
              <a:rPr lang="ru-RU" sz="2200" b="1" dirty="0" err="1"/>
              <a:t>ЕврАзЭС</a:t>
            </a:r>
            <a:r>
              <a:rPr lang="ru-RU" sz="2200" b="1" dirty="0"/>
              <a:t> с целью ведения новой процедуры - закупки через электронный  магазин </a:t>
            </a:r>
            <a:r>
              <a:rPr lang="ru-RU" sz="2200" b="1" dirty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573315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0" descr="http://zakupki.gov.ru/epz/main/public/img/header/embl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-12700" y="1"/>
            <a:ext cx="12192000" cy="517132"/>
          </a:xfrm>
          <a:prstGeom prst="rect">
            <a:avLst/>
          </a:prstGeom>
        </p:spPr>
      </p:pic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-612860" y="-19953"/>
            <a:ext cx="12792160" cy="510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75000"/>
              </a:lnSpc>
              <a:buFont typeface="Arial" panose="020B0604020202020204" pitchFamily="34" charset="0"/>
              <a:buNone/>
              <a:defRPr/>
            </a:pPr>
            <a:r>
              <a:rPr lang="ru-RU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Повышение качества исполнения контрактов по 44-ФЗ</a:t>
            </a:r>
          </a:p>
        </p:txBody>
      </p:sp>
      <p:sp>
        <p:nvSpPr>
          <p:cNvPr id="12" name="Скругленный прямоугольник 12">
            <a:extLst>
              <a:ext uri="{FF2B5EF4-FFF2-40B4-BE49-F238E27FC236}">
                <a16:creationId xmlns:a16="http://schemas.microsoft.com/office/drawing/2014/main" xmlns="" id="{7A3D32E0-6B65-4F8B-B6B6-4F63B30AECA2}"/>
              </a:ext>
            </a:extLst>
          </p:cNvPr>
          <p:cNvSpPr/>
          <p:nvPr/>
        </p:nvSpPr>
        <p:spPr>
          <a:xfrm>
            <a:off x="155575" y="1104993"/>
            <a:ext cx="4334208" cy="1633006"/>
          </a:xfrm>
          <a:prstGeom prst="round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</a:rPr>
              <a:t>Введение универсальной </a:t>
            </a:r>
            <a:r>
              <a:rPr lang="ru-RU" sz="2200" b="1" dirty="0" err="1">
                <a:solidFill>
                  <a:schemeClr val="tx1"/>
                </a:solidFill>
              </a:rPr>
              <a:t>предквалификации</a:t>
            </a:r>
            <a:r>
              <a:rPr lang="ru-RU" sz="2200" b="1" dirty="0">
                <a:solidFill>
                  <a:schemeClr val="tx1"/>
                </a:solidFill>
              </a:rPr>
              <a:t> на торгах по  44-ФЗ и 223-ФЗ</a:t>
            </a:r>
          </a:p>
        </p:txBody>
      </p:sp>
      <p:sp>
        <p:nvSpPr>
          <p:cNvPr id="20" name="Скругленный прямоугольник 12">
            <a:extLst>
              <a:ext uri="{FF2B5EF4-FFF2-40B4-BE49-F238E27FC236}">
                <a16:creationId xmlns:a16="http://schemas.microsoft.com/office/drawing/2014/main" xmlns="" id="{CB648E36-153B-4DB6-B0B8-EA42C20CE890}"/>
              </a:ext>
            </a:extLst>
          </p:cNvPr>
          <p:cNvSpPr/>
          <p:nvPr/>
        </p:nvSpPr>
        <p:spPr>
          <a:xfrm>
            <a:off x="5249333" y="625328"/>
            <a:ext cx="6621391" cy="2592337"/>
          </a:xfrm>
          <a:prstGeom prst="round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355600" algn="just" defTabSz="179388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r>
              <a:rPr lang="ru-RU" sz="2200" kern="0" dirty="0">
                <a:solidFill>
                  <a:srgbClr val="000000"/>
                </a:solidFill>
              </a:rPr>
              <a:t>Опыт исполнения контракта (договора) не менее 20% от НМЦК от 20 млн. руб.</a:t>
            </a:r>
          </a:p>
          <a:p>
            <a:pPr lvl="0" indent="355600" algn="just" defTabSz="179388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r>
              <a:rPr lang="ru-RU" sz="2200" kern="0" dirty="0">
                <a:solidFill>
                  <a:srgbClr val="000000"/>
                </a:solidFill>
              </a:rPr>
              <a:t>Автоматическая проверка наличия опыта у участника закупки</a:t>
            </a:r>
            <a:r>
              <a:rPr lang="ru-RU" sz="2200" b="1" kern="0" dirty="0">
                <a:solidFill>
                  <a:srgbClr val="000000"/>
                </a:solidFill>
              </a:rPr>
              <a:t>. </a:t>
            </a:r>
          </a:p>
          <a:p>
            <a:pPr lvl="0" indent="355600" algn="just" defTabSz="179388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r>
              <a:rPr lang="ru-RU" sz="2200" b="1" kern="0" dirty="0">
                <a:solidFill>
                  <a:srgbClr val="000000"/>
                </a:solidFill>
              </a:rPr>
              <a:t>Борьба с профессиональными жалобщиками. </a:t>
            </a:r>
            <a:r>
              <a:rPr lang="ru-RU" sz="2200" kern="0" dirty="0">
                <a:solidFill>
                  <a:srgbClr val="000000"/>
                </a:solidFill>
              </a:rPr>
              <a:t>Подать жалобу может только то лицо, которое имеет право на подачу заявки</a:t>
            </a:r>
          </a:p>
        </p:txBody>
      </p:sp>
      <p:sp>
        <p:nvSpPr>
          <p:cNvPr id="24" name="Стрелка вправо 3">
            <a:extLst>
              <a:ext uri="{FF2B5EF4-FFF2-40B4-BE49-F238E27FC236}">
                <a16:creationId xmlns:a16="http://schemas.microsoft.com/office/drawing/2014/main" xmlns="" id="{DAF277E8-DAED-4160-A9C1-7ACB856A37E5}"/>
              </a:ext>
            </a:extLst>
          </p:cNvPr>
          <p:cNvSpPr/>
          <p:nvPr/>
        </p:nvSpPr>
        <p:spPr>
          <a:xfrm>
            <a:off x="4565004" y="1670439"/>
            <a:ext cx="609108" cy="5021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4380" y="3814025"/>
            <a:ext cx="4296597" cy="2723864"/>
          </a:xfrm>
          <a:prstGeom prst="round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200" b="1" dirty="0">
                <a:solidFill>
                  <a:schemeClr val="tx1"/>
                </a:solidFill>
              </a:rPr>
              <a:t>1. Устаревшая и затянутая процедура расторжения контракта </a:t>
            </a:r>
          </a:p>
          <a:p>
            <a:pPr algn="ctr"/>
            <a:r>
              <a:rPr lang="ru-RU" sz="2200" b="1" dirty="0">
                <a:solidFill>
                  <a:schemeClr val="tx1"/>
                </a:solidFill>
              </a:rPr>
              <a:t>2. Отсутствие у предпринимателей возможности защитить свои права при исполнении контракта</a:t>
            </a: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5174112" y="3562076"/>
            <a:ext cx="6621390" cy="3227763"/>
          </a:xfrm>
          <a:prstGeom prst="round2DiagRect">
            <a:avLst>
              <a:gd name="adj1" fmla="val 10122"/>
              <a:gd name="adj2" fmla="val 12408"/>
            </a:avLst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200" dirty="0">
                <a:solidFill>
                  <a:schemeClr val="tx1"/>
                </a:solidFill>
              </a:rPr>
              <a:t>1. Сокращение сроков одностороннего расторжения контракта.</a:t>
            </a:r>
          </a:p>
          <a:p>
            <a:pPr algn="just"/>
            <a:r>
              <a:rPr lang="ru-RU" sz="2200" dirty="0">
                <a:solidFill>
                  <a:schemeClr val="tx1"/>
                </a:solidFill>
              </a:rPr>
              <a:t>2. Установление закрытого перечня случаев одностороннего отказа  заказчика от исполнения контракта.</a:t>
            </a:r>
          </a:p>
          <a:p>
            <a:pPr algn="just"/>
            <a:r>
              <a:rPr lang="ru-RU" sz="2200" dirty="0">
                <a:solidFill>
                  <a:schemeClr val="tx1"/>
                </a:solidFill>
              </a:rPr>
              <a:t>3. Установление права исполнителя обжаловать решение заказчика об одностороннем отказе от исполнения контракта.</a:t>
            </a:r>
            <a:endParaRPr lang="ru-RU" sz="2200" dirty="0">
              <a:solidFill>
                <a:srgbClr val="FF0000"/>
              </a:solidFill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4565004" y="4920895"/>
            <a:ext cx="609108" cy="5101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265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>
          <a:xfrm>
            <a:off x="1371703" y="2365375"/>
            <a:ext cx="9706027" cy="177323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tabLst>
                <a:tab pos="400050" algn="l"/>
              </a:tabLst>
              <a:defRPr/>
            </a:pPr>
            <a:r>
              <a:rPr lang="ru-RU" sz="22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Новые основания для применения: закупка работ </a:t>
            </a:r>
            <a:br>
              <a:rPr lang="ru-RU" sz="22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 подготовке проектной документации и (или) выполнению инженерных изысканий </a:t>
            </a:r>
            <a:br>
              <a:rPr lang="ru-RU" sz="22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– подтверждается наличием за последние 5 лет до даты подачи заявки одного контракта/договора стоимостью не менее 20 % НМЦК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371703" y="1031874"/>
            <a:ext cx="9706027" cy="1168400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tabLst>
                <a:tab pos="400050" algn="l"/>
              </a:tabLst>
              <a:defRPr/>
            </a:pPr>
            <a:r>
              <a:rPr lang="ru-RU" sz="2200" b="1" dirty="0">
                <a:solidFill>
                  <a:srgbClr val="000000"/>
                </a:solidFill>
              </a:rPr>
              <a:t>Доп. требования устанавливаются:</a:t>
            </a:r>
          </a:p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buFont typeface="Arial" panose="020B0604020202020204" pitchFamily="34" charset="0"/>
              <a:buChar char="•"/>
              <a:tabLst>
                <a:tab pos="177800" algn="l"/>
              </a:tabLst>
              <a:defRPr/>
            </a:pPr>
            <a:r>
              <a:rPr lang="ru-RU" sz="2200" b="1" dirty="0">
                <a:solidFill>
                  <a:srgbClr val="000000"/>
                </a:solidFill>
              </a:rPr>
              <a:t>для федеральных нужд с НМЦК 10 млн. руб., </a:t>
            </a:r>
          </a:p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buFont typeface="Arial" panose="020B0604020202020204" pitchFamily="34" charset="0"/>
              <a:buChar char="•"/>
              <a:tabLst>
                <a:tab pos="177800" algn="l"/>
              </a:tabLst>
              <a:defRPr/>
            </a:pPr>
            <a:r>
              <a:rPr lang="ru-RU" sz="2200" b="1" dirty="0">
                <a:solidFill>
                  <a:srgbClr val="000000"/>
                </a:solidFill>
              </a:rPr>
              <a:t>для нужд субъектов РФ и муниципальных нужд </a:t>
            </a:r>
            <a:br>
              <a:rPr lang="ru-RU" sz="2200" b="1" dirty="0">
                <a:solidFill>
                  <a:srgbClr val="000000"/>
                </a:solidFill>
              </a:rPr>
            </a:br>
            <a:r>
              <a:rPr lang="ru-RU" sz="2200" b="1" dirty="0">
                <a:solidFill>
                  <a:srgbClr val="000000"/>
                </a:solidFill>
              </a:rPr>
              <a:t>с НМЦК 5 млн. руб.</a:t>
            </a:r>
          </a:p>
        </p:txBody>
      </p:sp>
      <p:sp>
        <p:nvSpPr>
          <p:cNvPr id="6148" name="Заголовок 2"/>
          <p:cNvSpPr txBox="1">
            <a:spLocks/>
          </p:cNvSpPr>
          <p:nvPr/>
        </p:nvSpPr>
        <p:spPr bwMode="auto">
          <a:xfrm>
            <a:off x="209863" y="0"/>
            <a:ext cx="11542426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ru-RU" altLang="ru-RU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Дополнительные требования к участникам закупки в соответствии </a:t>
            </a:r>
            <a:br>
              <a:rPr lang="ru-RU" altLang="ru-RU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ru-RU" sz="2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 изменениями Постановления Правительства РФ № 99 (ПП 921)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371703" y="4221163"/>
            <a:ext cx="9706027" cy="584200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tabLst>
                <a:tab pos="400050" algn="l"/>
              </a:tabLst>
              <a:defRPr/>
            </a:pPr>
            <a:r>
              <a:rPr lang="ru-RU" sz="22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Опыт учитывается за последние 5 лет (было 3 года)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71703" y="4887914"/>
            <a:ext cx="9706027" cy="80327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tabLst>
                <a:tab pos="400050" algn="l"/>
              </a:tabLst>
              <a:defRPr/>
            </a:pPr>
            <a:r>
              <a:rPr lang="ru-RU" sz="22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Подтвердить опыт по строительству, реконструкции нельзя контрактом по </a:t>
            </a:r>
            <a:r>
              <a:rPr lang="ru-RU" sz="2200" b="1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кап.ремонту</a:t>
            </a:r>
            <a:r>
              <a:rPr lang="ru-RU" sz="22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и сносу объекта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71703" y="5773738"/>
            <a:ext cx="9706027" cy="7493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tabLst>
                <a:tab pos="400050" algn="l"/>
              </a:tabLst>
              <a:defRPr/>
            </a:pPr>
            <a:r>
              <a:rPr lang="ru-RU" sz="22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Изменение размера стоимости контракта, предоставляемого в целях подтверждения опыта</a:t>
            </a:r>
          </a:p>
        </p:txBody>
      </p:sp>
    </p:spTree>
    <p:extLst>
      <p:ext uri="{BB962C8B-B14F-4D97-AF65-F5344CB8AC3E}">
        <p14:creationId xmlns:p14="http://schemas.microsoft.com/office/powerpoint/2010/main" val="2693581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2"/>
          <p:cNvSpPr txBox="1">
            <a:spLocks/>
          </p:cNvSpPr>
          <p:nvPr/>
        </p:nvSpPr>
        <p:spPr bwMode="auto">
          <a:xfrm>
            <a:off x="453635" y="0"/>
            <a:ext cx="11497456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ru-RU" altLang="ru-RU" sz="21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Проведение закупок на выполнение строительных работ путем проведения конкурса (249-ФЗ, ПП 921)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82763" y="1143001"/>
            <a:ext cx="4348162" cy="127476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400050" algn="l"/>
              </a:tabLst>
              <a:defRPr/>
            </a:pPr>
            <a:r>
              <a:rPr lang="ru-RU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Работы по строительству, реконструкции и </a:t>
            </a:r>
            <a:r>
              <a:rPr lang="ru-RU" sz="2000" b="1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кап.ремонту</a:t>
            </a:r>
            <a:r>
              <a:rPr lang="ru-RU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исключены </a:t>
            </a:r>
            <a:br>
              <a:rPr lang="ru-RU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из аукционного перечня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47838" y="4581525"/>
            <a:ext cx="4343400" cy="1727200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400050" algn="l"/>
              </a:tabLst>
              <a:defRPr/>
            </a:pPr>
            <a:r>
              <a:rPr lang="ru-RU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При осуществлении строительных работ оценка опыта исключительно квалификации участника</a:t>
            </a:r>
            <a:br>
              <a:rPr lang="ru-RU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в части исполненных контрактов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47838" y="2565401"/>
            <a:ext cx="4348162" cy="1871663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tabLst>
                <a:tab pos="400050" algn="l"/>
              </a:tabLst>
              <a:defRPr/>
            </a:pPr>
            <a:r>
              <a:rPr lang="ru-RU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При проведении конкурса </a:t>
            </a:r>
            <a:br>
              <a:rPr lang="ru-RU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на строительство, реконструкцию, </a:t>
            </a:r>
            <a:r>
              <a:rPr lang="ru-RU" sz="2000" b="1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кап.ремонт</a:t>
            </a:r>
            <a:r>
              <a:rPr lang="ru-RU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заказчик вправе требовать только согласие </a:t>
            </a:r>
            <a:br>
              <a:rPr lang="ru-RU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на выполнение работ </a:t>
            </a:r>
            <a:br>
              <a:rPr lang="ru-RU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ПСД</a:t>
            </a:r>
          </a:p>
        </p:txBody>
      </p:sp>
      <p:sp>
        <p:nvSpPr>
          <p:cNvPr id="7" name="Стрелка вниз 6"/>
          <p:cNvSpPr/>
          <p:nvPr/>
        </p:nvSpPr>
        <p:spPr>
          <a:xfrm rot="16200000">
            <a:off x="6180138" y="4964113"/>
            <a:ext cx="635000" cy="59055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2400" dirty="0">
              <a:solidFill>
                <a:srgbClr val="00000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 rot="16200000">
            <a:off x="6180138" y="1479550"/>
            <a:ext cx="635000" cy="59055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2400" dirty="0">
              <a:solidFill>
                <a:srgbClr val="00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932613" y="1293814"/>
            <a:ext cx="3556000" cy="962025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srgbClr val="000000"/>
                </a:solidFill>
              </a:rPr>
              <a:t>Право заказчика проводить аукцион/ конкурс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932613" y="4473575"/>
            <a:ext cx="3556000" cy="194310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srgbClr val="000000"/>
                </a:solidFill>
              </a:rPr>
              <a:t>Оценивается: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solidFill>
                  <a:srgbClr val="000000"/>
                </a:solidFill>
              </a:rPr>
              <a:t>общая стоимость; 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solidFill>
                  <a:srgbClr val="000000"/>
                </a:solidFill>
              </a:rPr>
              <a:t>общее количество;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solidFill>
                  <a:srgbClr val="000000"/>
                </a:solidFill>
              </a:rPr>
              <a:t>наибольшая цена одного из исполненных контрактов (договоров)</a:t>
            </a:r>
          </a:p>
        </p:txBody>
      </p:sp>
    </p:spTree>
    <p:extLst>
      <p:ext uri="{BB962C8B-B14F-4D97-AF65-F5344CB8AC3E}">
        <p14:creationId xmlns:p14="http://schemas.microsoft.com/office/powerpoint/2010/main" val="2669416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2"/>
          <p:cNvSpPr txBox="1">
            <a:spLocks/>
          </p:cNvSpPr>
          <p:nvPr/>
        </p:nvSpPr>
        <p:spPr bwMode="auto">
          <a:xfrm>
            <a:off x="719528" y="17463"/>
            <a:ext cx="1095781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ru-RU"/>
            </a:defPPr>
            <a:lvl1pPr algn="ctr" eaLnBrk="1" hangingPunct="1">
              <a:buFontTx/>
              <a:buNone/>
              <a:defRPr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333399"/>
                </a:solidFill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200" dirty="0">
                <a:ea typeface="Calibri" panose="020F0502020204030204" pitchFamily="34" charset="0"/>
                <a:cs typeface="Times New Roman" panose="02020603050405020304" pitchFamily="18" charset="0"/>
              </a:rPr>
              <a:t>Перенос сроков вступления ранее принятых поправок  (малые закупки) (449-ФЗ)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14007" y="1125539"/>
            <a:ext cx="9458793" cy="1292225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tabLst>
                <a:tab pos="400050" algn="l"/>
              </a:tabLst>
              <a:defRPr/>
            </a:pPr>
            <a:r>
              <a:rPr lang="ru-RU" sz="2400" b="1" dirty="0">
                <a:solidFill>
                  <a:srgbClr val="000000"/>
                </a:solidFill>
              </a:rPr>
              <a:t>Увеличение минимальной цены для закупок</a:t>
            </a:r>
            <a:br>
              <a:rPr lang="ru-RU" sz="2400" b="1" dirty="0">
                <a:solidFill>
                  <a:srgbClr val="000000"/>
                </a:solidFill>
              </a:rPr>
            </a:br>
            <a:r>
              <a:rPr lang="ru-RU" sz="2400" b="1" dirty="0">
                <a:solidFill>
                  <a:srgbClr val="000000"/>
                </a:solidFill>
              </a:rPr>
              <a:t>у ед. поставщика по п. 4, 5 ч. 1 ст. 93 до 3 млн. руб.</a:t>
            </a:r>
          </a:p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tabLst>
                <a:tab pos="400050" algn="l"/>
              </a:tabLst>
              <a:defRPr/>
            </a:pPr>
            <a:r>
              <a:rPr lang="ru-RU" sz="2400" b="1" dirty="0">
                <a:solidFill>
                  <a:srgbClr val="000000"/>
                </a:solidFill>
              </a:rPr>
              <a:t>в электронной форме и специальная процедура проведения торгов (малые закупки)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5321307" y="2683352"/>
            <a:ext cx="1549385" cy="671595"/>
            <a:chOff x="1402942" y="892096"/>
            <a:chExt cx="1082545" cy="377604"/>
          </a:xfrm>
          <a:solidFill>
            <a:srgbClr val="7030A0"/>
          </a:solidFill>
        </p:grpSpPr>
        <p:sp>
          <p:nvSpPr>
            <p:cNvPr id="9" name="Стрелка вправо 8"/>
            <p:cNvSpPr/>
            <p:nvPr/>
          </p:nvSpPr>
          <p:spPr>
            <a:xfrm rot="5400000">
              <a:off x="1755413" y="539625"/>
              <a:ext cx="377604" cy="1082545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Стрелка вправо 4"/>
            <p:cNvSpPr/>
            <p:nvPr/>
          </p:nvSpPr>
          <p:spPr>
            <a:xfrm>
              <a:off x="1619452" y="892096"/>
              <a:ext cx="649527" cy="26432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8890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endParaRPr lang="ru-RU" sz="2000">
                <a:solidFill>
                  <a:srgbClr val="FFFFFF"/>
                </a:solidFill>
              </a:endParaRPr>
            </a:p>
          </p:txBody>
        </p:sp>
      </p:grpSp>
      <p:sp>
        <p:nvSpPr>
          <p:cNvPr id="11" name="Скругленный прямоугольник 10"/>
          <p:cNvSpPr/>
          <p:nvPr/>
        </p:nvSpPr>
        <p:spPr>
          <a:xfrm>
            <a:off x="1514007" y="3573463"/>
            <a:ext cx="9458793" cy="1439862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tabLst>
                <a:tab pos="400050" algn="l"/>
              </a:tabLst>
              <a:defRPr/>
            </a:pPr>
            <a:r>
              <a:rPr lang="ru-RU" sz="22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Поправка вступает в силу с 1 апреля 2021 года </a:t>
            </a:r>
          </a:p>
          <a:p>
            <a:pPr algn="ctr" eaLnBrk="0" fontAlgn="base" hangingPunct="0">
              <a:lnSpc>
                <a:spcPct val="85000"/>
              </a:lnSpc>
              <a:spcBef>
                <a:spcPct val="0"/>
              </a:spcBef>
              <a:tabLst>
                <a:tab pos="400050" algn="l"/>
              </a:tabLst>
              <a:defRPr/>
            </a:pPr>
            <a:r>
              <a:rPr lang="ru-RU" sz="22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(вместо 1 июля 2020 года)</a:t>
            </a:r>
          </a:p>
        </p:txBody>
      </p:sp>
    </p:spTree>
    <p:extLst>
      <p:ext uri="{BB962C8B-B14F-4D97-AF65-F5344CB8AC3E}">
        <p14:creationId xmlns:p14="http://schemas.microsoft.com/office/powerpoint/2010/main" val="158905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Рисунок 51"/>
          <p:cNvPicPr>
            <a:picLocks noChangeAspect="1"/>
          </p:cNvPicPr>
          <p:nvPr/>
        </p:nvPicPr>
        <p:blipFill rotWithShape="1">
          <a:blip r:embed="rId2"/>
          <a:srcRect l="13542" t="20884" r="3559" b="72932"/>
          <a:stretch/>
        </p:blipFill>
        <p:spPr>
          <a:xfrm>
            <a:off x="0" y="-3861"/>
            <a:ext cx="12192000" cy="518211"/>
          </a:xfrm>
          <a:prstGeom prst="rect">
            <a:avLst/>
          </a:prstGeom>
        </p:spPr>
      </p:pic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-6350" y="-85737"/>
            <a:ext cx="12198350" cy="68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75000"/>
              </a:lnSpc>
              <a:buFont typeface="Arial" panose="020B0604020202020204" pitchFamily="34" charset="0"/>
              <a:buNone/>
              <a:defRPr/>
            </a:pPr>
            <a:endParaRPr lang="ru-RU" altLang="en-US" sz="2400" b="1" dirty="0">
              <a:solidFill>
                <a:schemeClr val="bg1"/>
              </a:solidFill>
              <a:effectLst>
                <a:outerShdw dist="63500" dir="2400000" algn="tl">
                  <a:schemeClr val="tx1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utoShape 10" descr="http://zakupki.gov.ru/epz/main/public/img/header/embl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3648075" y="2299076"/>
            <a:ext cx="3295651" cy="1513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723" tIns="63863" rIns="127723" bIns="63863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 dirty="0">
                <a:solidFill>
                  <a:srgbClr val="008080"/>
                </a:solidFill>
                <a:latin typeface="+mn-lt"/>
              </a:rPr>
              <a:t>www.fas.gov.ru</a:t>
            </a:r>
          </a:p>
          <a:p>
            <a:r>
              <a:rPr lang="en-US" sz="1800" dirty="0">
                <a:solidFill>
                  <a:srgbClr val="008080"/>
                </a:solidFill>
                <a:latin typeface="+mn-lt"/>
              </a:rPr>
              <a:t>en.fas.gov.ru</a:t>
            </a:r>
          </a:p>
          <a:p>
            <a:r>
              <a:rPr lang="en-US" sz="1800" dirty="0">
                <a:solidFill>
                  <a:srgbClr val="008080"/>
                </a:solidFill>
                <a:latin typeface="+mn-lt"/>
              </a:rPr>
              <a:t>plan.fas.gov.ru</a:t>
            </a:r>
            <a:endParaRPr lang="ru-RU" sz="1800" dirty="0">
              <a:solidFill>
                <a:srgbClr val="008080"/>
              </a:solidFill>
              <a:latin typeface="+mn-lt"/>
            </a:endParaRPr>
          </a:p>
          <a:p>
            <a:endParaRPr lang="en-US" sz="1800" dirty="0">
              <a:solidFill>
                <a:srgbClr val="008080"/>
              </a:solidFill>
              <a:latin typeface="+mn-lt"/>
            </a:endParaRPr>
          </a:p>
          <a:p>
            <a:endParaRPr lang="en-US" sz="18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3648075" y="3407071"/>
            <a:ext cx="1955800" cy="40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723" tIns="63863" rIns="127723" bIns="63863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 dirty="0" err="1">
                <a:solidFill>
                  <a:srgbClr val="008080"/>
                </a:solidFill>
                <a:latin typeface="+mn-lt"/>
              </a:rPr>
              <a:t>rus.fas</a:t>
            </a:r>
            <a:endParaRPr lang="en-US" sz="18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3613976" y="5039252"/>
            <a:ext cx="2386013" cy="40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723" tIns="63863" rIns="127723" bIns="63863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 dirty="0" err="1">
                <a:solidFill>
                  <a:srgbClr val="008080"/>
                </a:solidFill>
                <a:latin typeface="+mn-lt"/>
              </a:rPr>
              <a:t>rus_fas</a:t>
            </a:r>
            <a:endParaRPr lang="en-US" sz="18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9" name="Прямоугольник 17"/>
          <p:cNvSpPr>
            <a:spLocks noChangeArrowheads="1"/>
          </p:cNvSpPr>
          <p:nvPr/>
        </p:nvSpPr>
        <p:spPr bwMode="auto">
          <a:xfrm>
            <a:off x="3651251" y="4197085"/>
            <a:ext cx="1258888" cy="40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723" tIns="63863" rIns="127723" bIns="63863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 dirty="0" err="1">
                <a:solidFill>
                  <a:srgbClr val="008080"/>
                </a:solidFill>
                <a:latin typeface="+mn-lt"/>
              </a:rPr>
              <a:t>fas_rus</a:t>
            </a:r>
            <a:endParaRPr lang="ru-RU" sz="1800" dirty="0">
              <a:solidFill>
                <a:srgbClr val="008080"/>
              </a:solidFill>
              <a:latin typeface="+mn-lt"/>
            </a:endParaRPr>
          </a:p>
        </p:txBody>
      </p:sp>
      <p:pic>
        <p:nvPicPr>
          <p:cNvPr id="10" name="Рисунок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5425" y="4101075"/>
            <a:ext cx="882651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3225" y="4965171"/>
            <a:ext cx="527051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9"/>
          <p:cNvSpPr txBox="1">
            <a:spLocks noChangeArrowheads="1"/>
          </p:cNvSpPr>
          <p:nvPr/>
        </p:nvSpPr>
        <p:spPr bwMode="auto">
          <a:xfrm>
            <a:off x="8016213" y="3503081"/>
            <a:ext cx="1625600" cy="40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723" tIns="63863" rIns="127723" bIns="63863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 dirty="0" err="1">
                <a:solidFill>
                  <a:srgbClr val="008080"/>
                </a:solidFill>
                <a:latin typeface="+mn-lt"/>
              </a:rPr>
              <a:t>fas_time</a:t>
            </a:r>
            <a:endParaRPr lang="en-US" sz="18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3" name="Прямоугольник 21"/>
          <p:cNvSpPr>
            <a:spLocks noChangeArrowheads="1"/>
          </p:cNvSpPr>
          <p:nvPr/>
        </p:nvSpPr>
        <p:spPr bwMode="auto">
          <a:xfrm>
            <a:off x="7972426" y="2734996"/>
            <a:ext cx="1560220" cy="40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7723" tIns="63863" rIns="127723" bIns="63863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1800" dirty="0" err="1">
                <a:solidFill>
                  <a:srgbClr val="008080"/>
                </a:solidFill>
                <a:latin typeface="+mn-lt"/>
              </a:rPr>
              <a:t>FASvideoTube</a:t>
            </a:r>
            <a:endParaRPr lang="ru-RU" sz="1800" dirty="0">
              <a:solidFill>
                <a:srgbClr val="008080"/>
              </a:solidFill>
              <a:latin typeface="+mn-lt"/>
            </a:endParaRPr>
          </a:p>
        </p:txBody>
      </p:sp>
      <p:pic>
        <p:nvPicPr>
          <p:cNvPr id="14" name="Рисунок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8" y="3478013"/>
            <a:ext cx="527051" cy="527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Рисунок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9" y="2714691"/>
            <a:ext cx="5222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Рисунок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7989" y="3423282"/>
            <a:ext cx="555724" cy="485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129" y="4248987"/>
            <a:ext cx="528367" cy="524163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8016213" y="4253607"/>
            <a:ext cx="7832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8080"/>
                </a:solidFill>
                <a:cs typeface="Times New Roman" panose="02020603050405020304" pitchFamily="18" charset="0"/>
              </a:rPr>
              <a:t>ok.fas</a:t>
            </a:r>
            <a:r>
              <a:rPr lang="en-US" dirty="0">
                <a:solidFill>
                  <a:srgbClr val="008080"/>
                </a:solidFill>
                <a:cs typeface="Times New Roman" panose="02020603050405020304" pitchFamily="18" charset="0"/>
              </a:rPr>
              <a:t> </a:t>
            </a:r>
          </a:p>
          <a:p>
            <a:endParaRPr lang="ru-RU" sz="1400" dirty="0">
              <a:solidFill>
                <a:srgbClr val="008080"/>
              </a:solidFill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638" y="2266314"/>
            <a:ext cx="792887" cy="874655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8016214" y="5045115"/>
            <a:ext cx="11035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8080"/>
                </a:solidFill>
              </a:rPr>
              <a:t>FAS.Tunes</a:t>
            </a:r>
            <a:endParaRPr lang="en-US" dirty="0">
              <a:solidFill>
                <a:srgbClr val="008080"/>
              </a:solidFill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107" y="4773149"/>
            <a:ext cx="864096" cy="864096"/>
          </a:xfrm>
          <a:prstGeom prst="rect">
            <a:avLst/>
          </a:prstGeom>
        </p:spPr>
      </p:pic>
      <p:sp>
        <p:nvSpPr>
          <p:cNvPr id="22" name="Rectangle 3079"/>
          <p:cNvSpPr>
            <a:spLocks noChangeArrowheads="1"/>
          </p:cNvSpPr>
          <p:nvPr/>
        </p:nvSpPr>
        <p:spPr bwMode="auto">
          <a:xfrm>
            <a:off x="1219201" y="1080656"/>
            <a:ext cx="9753600" cy="752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ru-RU" altLang="ru-RU" sz="4000" b="1" dirty="0">
                <a:solidFill>
                  <a:srgbClr val="008080"/>
                </a:solidFill>
                <a:latin typeface="Arial" charset="0"/>
              </a:rPr>
              <a:t>Спасибо за внимание!</a:t>
            </a:r>
            <a:endParaRPr lang="ru-RU" altLang="ru-RU" sz="3000" b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6086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4300</TotalTime>
  <Words>478</Words>
  <Application>Microsoft Office PowerPoint</Application>
  <PresentationFormat>Произвольный</PresentationFormat>
  <Paragraphs>76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Тема Office</vt:lpstr>
      <vt:lpstr>Оформление по умолчанию</vt:lpstr>
      <vt:lpstr>1_Оформление по умолчанию</vt:lpstr>
      <vt:lpstr>2_Оформление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Карданов Сосланбек Казбекович</dc:creator>
  <cp:lastModifiedBy>admin</cp:lastModifiedBy>
  <cp:revision>745</cp:revision>
  <cp:lastPrinted>2020-09-24T19:42:39Z</cp:lastPrinted>
  <dcterms:created xsi:type="dcterms:W3CDTF">2019-01-15T11:09:52Z</dcterms:created>
  <dcterms:modified xsi:type="dcterms:W3CDTF">2020-12-09T07:21:50Z</dcterms:modified>
</cp:coreProperties>
</file>